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Introduction"/>
          <p:cNvSpPr txBox="1"/>
          <p:nvPr/>
        </p:nvSpPr>
        <p:spPr>
          <a:xfrm>
            <a:off x="0" y="3291840"/>
            <a:ext cx="19690584" cy="7301738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History"/>
          <p:cNvSpPr txBox="1"/>
          <p:nvPr/>
        </p:nvSpPr>
        <p:spPr>
          <a:xfrm>
            <a:off x="19690584" y="3291840"/>
            <a:ext cx="24200615" cy="7301738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Digital_Fasting"/>
          <p:cNvSpPr txBox="1"/>
          <p:nvPr/>
        </p:nvSpPr>
        <p:spPr>
          <a:xfrm>
            <a:off x="0" y="10593578"/>
            <a:ext cx="21237039" cy="712036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Biblical_Intentions"/>
          <p:cNvSpPr txBox="1"/>
          <p:nvPr/>
        </p:nvSpPr>
        <p:spPr>
          <a:xfrm>
            <a:off x="0" y="17713943"/>
            <a:ext cx="21237039" cy="759704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Modern_Culture"/>
          <p:cNvSpPr txBox="1"/>
          <p:nvPr/>
        </p:nvSpPr>
        <p:spPr>
          <a:xfrm>
            <a:off x="21237039" y="10593578"/>
            <a:ext cx="22654160" cy="7412543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Islam"/>
          <p:cNvSpPr txBox="1"/>
          <p:nvPr/>
        </p:nvSpPr>
        <p:spPr>
          <a:xfrm>
            <a:off x="21237039" y="18006122"/>
            <a:ext cx="22654160" cy="730486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Physical_Reactions"/>
          <p:cNvSpPr txBox="1"/>
          <p:nvPr/>
        </p:nvSpPr>
        <p:spPr>
          <a:xfrm>
            <a:off x="0" y="25310988"/>
            <a:ext cx="22715166" cy="7607411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var_Ending_the_Fast"/>
          <p:cNvSpPr txBox="1"/>
          <p:nvPr/>
        </p:nvSpPr>
        <p:spPr>
          <a:xfrm>
            <a:off x="22715166" y="25310988"/>
            <a:ext cx="21176033" cy="7607411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1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FASTING FOR GOD</a:t>
            </a:r>
          </a:p>
        </p:txBody>
      </p:sp>
      <p:sp>
        <p:nvSpPr>
          <p:cNvPr id="12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G.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¹Translated by Ursula Moestapa</a:t>
            </a:r>
          </a:p>
        </p:txBody>
      </p:sp>
      <p:sp>
        <p:nvSpPr>
          <p:cNvPr id="13" name="p_Introduction__t0"/>
          <p:cNvSpPr txBox="1"/>
          <p:nvPr/>
        </p:nvSpPr>
        <p:spPr>
          <a:xfrm>
            <a:off x="109728" y="3401568"/>
            <a:ext cx="1947112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4" name="p_Introduction__t1"/>
          <p:cNvSpPr txBox="1"/>
          <p:nvPr/>
        </p:nvSpPr>
        <p:spPr>
          <a:xfrm>
            <a:off x="109728" y="4572000"/>
            <a:ext cx="19471128" cy="591185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•Fasting has been neglected in Western church history for over 150 years.</a:t>
            </a:r>
          </a:p>
          <a:p>
            <a:pPr algn="l">
              <a:defRPr sz="4800"/>
            </a:pPr>
            <a:r>
              <a:rPr b="0" i="0"/>
              <a:t>•Questions arise about fasting as a tradition, ritual, or Biblical assignment.</a:t>
            </a:r>
          </a:p>
          <a:p>
            <a:pPr algn="l">
              <a:defRPr sz="4800"/>
            </a:pPr>
            <a:r>
              <a:rPr b="0" i="0"/>
              <a:t>•Exploration of fasting as asceticism, self-punishment, or godliness.</a:t>
            </a:r>
          </a:p>
          <a:p>
            <a:pPr algn="l">
              <a:defRPr sz="4800"/>
            </a:pPr>
            <a:r>
              <a:rPr b="0" i="0"/>
              <a:t>•Fasting may help resist pride and humble oneself before God.</a:t>
            </a:r>
          </a:p>
          <a:p>
            <a:pPr algn="l">
              <a:defRPr sz="4800"/>
            </a:pPr>
            <a:r>
              <a:rPr b="0" i="0"/>
              <a:t>•The article seeks to uncover the spiritual power of Biblical fasting.</a:t>
            </a:r>
          </a:p>
        </p:txBody>
      </p:sp>
      <p:sp>
        <p:nvSpPr>
          <p:cNvPr id="15" name="p_History__t0"/>
          <p:cNvSpPr txBox="1"/>
          <p:nvPr/>
        </p:nvSpPr>
        <p:spPr>
          <a:xfrm>
            <a:off x="19800312" y="3401568"/>
            <a:ext cx="23981159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History</a:t>
            </a:r>
          </a:p>
        </p:txBody>
      </p:sp>
      <p:sp>
        <p:nvSpPr>
          <p:cNvPr id="16" name="p_History__t1"/>
          <p:cNvSpPr txBox="1"/>
          <p:nvPr/>
        </p:nvSpPr>
        <p:spPr>
          <a:xfrm>
            <a:off x="19800312" y="4572000"/>
            <a:ext cx="23981159" cy="591185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•Fasting is an ancient practice found in many cultures.</a:t>
            </a:r>
          </a:p>
          <a:p>
            <a:pPr algn="l">
              <a:defRPr sz="4800"/>
            </a:pPr>
            <a:r>
              <a:rPr b="0" i="0"/>
              <a:t>•In Hinduism, fasting is mentioned in the Vedas for spiritual asceticism.</a:t>
            </a:r>
          </a:p>
          <a:p>
            <a:pPr algn="l">
              <a:defRPr sz="4800"/>
            </a:pPr>
            <a:r>
              <a:rPr b="0" i="0"/>
              <a:t>•Buddhism emphasizes fasting for spiritual purification.</a:t>
            </a:r>
          </a:p>
          <a:p>
            <a:pPr algn="l">
              <a:defRPr sz="4800"/>
            </a:pPr>
            <a:r>
              <a:rPr b="0" i="0"/>
              <a:t>•Jainism practices extreme forms of fasting.</a:t>
            </a:r>
          </a:p>
          <a:p>
            <a:pPr algn="l">
              <a:defRPr sz="4800"/>
            </a:pPr>
            <a:r>
              <a:rPr b="0" i="0"/>
              <a:t>•Shintoism includes fasting in its cleansing rituals.</a:t>
            </a:r>
          </a:p>
        </p:txBody>
      </p:sp>
      <p:sp>
        <p:nvSpPr>
          <p:cNvPr id="17" name="p_Digital_Fasting__t0"/>
          <p:cNvSpPr txBox="1"/>
          <p:nvPr/>
        </p:nvSpPr>
        <p:spPr>
          <a:xfrm>
            <a:off x="109728" y="10703306"/>
            <a:ext cx="21017583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Digital Fasting</a:t>
            </a:r>
          </a:p>
        </p:txBody>
      </p:sp>
      <p:sp>
        <p:nvSpPr>
          <p:cNvPr id="18" name="p_Digital_Fasting__t1"/>
          <p:cNvSpPr txBox="1"/>
          <p:nvPr/>
        </p:nvSpPr>
        <p:spPr>
          <a:xfrm>
            <a:off x="109728" y="11873738"/>
            <a:ext cx="21017583" cy="573047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•On average, people check their smartphones 88 times a day.</a:t>
            </a:r>
          </a:p>
          <a:p>
            <a:pPr algn="l">
              <a:defRPr sz="4800"/>
            </a:pPr>
            <a:r>
              <a:rPr b="0" i="0"/>
              <a:t>•This equates to two and a half hours daily spent on smartphones.</a:t>
            </a:r>
          </a:p>
          <a:p>
            <a:pPr algn="l">
              <a:defRPr sz="4800"/>
            </a:pPr>
            <a:r>
              <a:rPr b="0" i="0"/>
              <a:t>•Smartphone interruptions reduce relaxation and reflection time.</a:t>
            </a:r>
          </a:p>
          <a:p>
            <a:pPr algn="l">
              <a:defRPr sz="4800"/>
            </a:pPr>
            <a:r>
              <a:rPr b="0" i="0"/>
              <a:t>•Attention, relaxation, and reflection are key to a happy life.</a:t>
            </a:r>
          </a:p>
          <a:p>
            <a:pPr algn="l">
              <a:defRPr sz="4800"/>
            </a:pPr>
            <a:r>
              <a:rPr b="0" i="0"/>
              <a:t>•Digital fasting involves unplugging from digital devices.</a:t>
            </a:r>
          </a:p>
          <a:p>
            <a:pPr algn="l">
              <a:defRPr sz="4800"/>
            </a:pPr>
            <a:r>
              <a:rPr b="0" i="0"/>
              <a:t>•A 'Digital Sabbath' means being offline for 24 hours.</a:t>
            </a:r>
          </a:p>
        </p:txBody>
      </p:sp>
      <p:sp>
        <p:nvSpPr>
          <p:cNvPr id="19" name="p_Biblical_Intentions__t0"/>
          <p:cNvSpPr txBox="1"/>
          <p:nvPr/>
        </p:nvSpPr>
        <p:spPr>
          <a:xfrm>
            <a:off x="109728" y="17823671"/>
            <a:ext cx="21017583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Biblical Intentions</a:t>
            </a:r>
          </a:p>
        </p:txBody>
      </p:sp>
      <p:sp>
        <p:nvSpPr>
          <p:cNvPr id="20" name="p_Biblical_Intentions__t1"/>
          <p:cNvSpPr txBox="1"/>
          <p:nvPr/>
        </p:nvSpPr>
        <p:spPr>
          <a:xfrm>
            <a:off x="109728" y="18994103"/>
            <a:ext cx="21017583" cy="620715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•Humbleness is key to true holiness.</a:t>
            </a:r>
          </a:p>
          <a:p>
            <a:pPr algn="l">
              <a:defRPr sz="4800"/>
            </a:pPr>
            <a:r>
              <a:rPr b="0" i="0"/>
              <a:t>•Fasting can be a form of personal sanctification.</a:t>
            </a:r>
          </a:p>
          <a:p>
            <a:pPr algn="l">
              <a:defRPr sz="4800"/>
            </a:pPr>
            <a:r>
              <a:rPr b="0" i="0"/>
              <a:t>•Fasting helps deepen devotion and hear God's voice.</a:t>
            </a:r>
          </a:p>
          <a:p>
            <a:pPr algn="l">
              <a:defRPr sz="4800"/>
            </a:pPr>
            <a:r>
              <a:rPr b="0" i="0"/>
              <a:t>•The people of Nineveh fasted, leading to God's mercy.</a:t>
            </a:r>
          </a:p>
          <a:p>
            <a:pPr algn="l">
              <a:defRPr sz="4800"/>
            </a:pPr>
            <a:r>
              <a:rPr b="0" i="0"/>
              <a:t>•Fasting can liberate rather than burden.</a:t>
            </a:r>
          </a:p>
          <a:p>
            <a:pPr algn="l">
              <a:defRPr sz="4800"/>
            </a:pPr>
            <a:r>
              <a:rPr b="0" i="0"/>
              <a:t>•Daniel's fast led to divine knowledge and understanding.</a:t>
            </a:r>
          </a:p>
          <a:p>
            <a:pPr algn="l">
              <a:defRPr sz="4800"/>
            </a:pPr>
            <a:r>
              <a:rPr b="0" i="0"/>
              <a:t>•Fasting aids in disciplining the body.</a:t>
            </a:r>
          </a:p>
        </p:txBody>
      </p:sp>
      <p:sp>
        <p:nvSpPr>
          <p:cNvPr id="21" name="p_Modern_Culture__t0"/>
          <p:cNvSpPr txBox="1"/>
          <p:nvPr/>
        </p:nvSpPr>
        <p:spPr>
          <a:xfrm>
            <a:off x="21346767" y="10703306"/>
            <a:ext cx="22434704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Modern Culture</a:t>
            </a:r>
          </a:p>
        </p:txBody>
      </p:sp>
      <p:sp>
        <p:nvSpPr>
          <p:cNvPr id="22" name="p_Modern_Culture__t1"/>
          <p:cNvSpPr txBox="1"/>
          <p:nvPr/>
        </p:nvSpPr>
        <p:spPr>
          <a:xfrm>
            <a:off x="21346767" y="11873738"/>
            <a:ext cx="22434704" cy="602265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•Fasting is gaining importance in alternative therapies.</a:t>
            </a:r>
          </a:p>
          <a:p>
            <a:pPr algn="l">
              <a:defRPr sz="4800"/>
            </a:pPr>
            <a:r>
              <a:rPr b="0" i="0"/>
              <a:t>•Focus is often on physical health impacts rather than spiritual aspects.</a:t>
            </a:r>
          </a:p>
          <a:p>
            <a:pPr algn="l">
              <a:defRPr sz="4800"/>
            </a:pPr>
            <a:r>
              <a:rPr b="0" i="0"/>
              <a:t>•Nutrient variation is lacking despite excessive eating habits.</a:t>
            </a:r>
          </a:p>
          <a:p>
            <a:pPr algn="l">
              <a:defRPr sz="4800"/>
            </a:pPr>
            <a:r>
              <a:rPr b="0" i="0"/>
              <a:t>•Eating habits are often a substitute for attention and love.</a:t>
            </a:r>
          </a:p>
          <a:p>
            <a:pPr algn="l">
              <a:defRPr sz="4800"/>
            </a:pPr>
            <a:r>
              <a:rPr b="0" i="0"/>
              <a:t>•Childhood habits of comfort eating lay foundations for future issues.</a:t>
            </a:r>
          </a:p>
          <a:p>
            <a:pPr algn="l">
              <a:defRPr sz="4800"/>
            </a:pPr>
            <a:r>
              <a:rPr b="0" i="0"/>
              <a:t>•Poor eating habits contribute to health disorders like obesity and cancer.</a:t>
            </a:r>
          </a:p>
        </p:txBody>
      </p:sp>
      <p:sp>
        <p:nvSpPr>
          <p:cNvPr id="23" name="p_Islam__t0"/>
          <p:cNvSpPr txBox="1"/>
          <p:nvPr/>
        </p:nvSpPr>
        <p:spPr>
          <a:xfrm>
            <a:off x="21346767" y="18115850"/>
            <a:ext cx="22434704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Islam</a:t>
            </a:r>
          </a:p>
        </p:txBody>
      </p:sp>
      <p:sp>
        <p:nvSpPr>
          <p:cNvPr id="24" name="p_Islam__t1"/>
          <p:cNvSpPr txBox="1"/>
          <p:nvPr/>
        </p:nvSpPr>
        <p:spPr>
          <a:xfrm>
            <a:off x="21346767" y="19286282"/>
            <a:ext cx="22434704" cy="591497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•Fasting is a requirement for sincere Muslims.</a:t>
            </a:r>
          </a:p>
          <a:p>
            <a:pPr algn="l">
              <a:defRPr sz="4800"/>
            </a:pPr>
            <a:r>
              <a:rPr b="0" i="0"/>
              <a:t>•Mandatory fasting during Ramadan occurs from sunrise to sunset.</a:t>
            </a:r>
          </a:p>
          <a:p>
            <a:pPr algn="l">
              <a:defRPr sz="4800"/>
            </a:pPr>
            <a:r>
              <a:rPr b="0" i="0"/>
              <a:t>•Ramadan begins ten days earlier each year.</a:t>
            </a:r>
          </a:p>
          <a:p>
            <a:pPr algn="l">
              <a:defRPr sz="4800"/>
            </a:pPr>
            <a:r>
              <a:rPr b="0" i="0"/>
              <a:t>•The fasting period ends with the Sugar Feast.</a:t>
            </a:r>
          </a:p>
          <a:p>
            <a:pPr algn="l">
              <a:defRPr sz="4800"/>
            </a:pPr>
            <a:r>
              <a:rPr b="0" i="0"/>
              <a:t>•Fasting is also used as penance for wrong deeds.</a:t>
            </a:r>
          </a:p>
          <a:p>
            <a:pPr algn="l">
              <a:defRPr sz="4800"/>
            </a:pPr>
            <a:r>
              <a:rPr b="0" i="0"/>
              <a:t>•Recommended fasting occurs on 'white days'.</a:t>
            </a:r>
          </a:p>
        </p:txBody>
      </p:sp>
      <p:sp>
        <p:nvSpPr>
          <p:cNvPr id="25" name="p_Physical_Reactions__t0"/>
          <p:cNvSpPr txBox="1"/>
          <p:nvPr/>
        </p:nvSpPr>
        <p:spPr>
          <a:xfrm>
            <a:off x="109728" y="25420716"/>
            <a:ext cx="22495710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Physical Reactions</a:t>
            </a:r>
          </a:p>
        </p:txBody>
      </p:sp>
      <p:sp>
        <p:nvSpPr>
          <p:cNvPr id="26" name="p_Physical_Reactions__t1"/>
          <p:cNvSpPr txBox="1"/>
          <p:nvPr/>
        </p:nvSpPr>
        <p:spPr>
          <a:xfrm>
            <a:off x="109728" y="26591148"/>
            <a:ext cx="22495710" cy="6217523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•A healthy body can endure fasting without adverse effects.</a:t>
            </a:r>
          </a:p>
          <a:p>
            <a:pPr algn="l">
              <a:defRPr sz="4800"/>
            </a:pPr>
            <a:r>
              <a:rPr b="0" i="0"/>
              <a:t>•Body uses excess fat as fuel during prolonged fasting.</a:t>
            </a:r>
          </a:p>
          <a:p>
            <a:pPr algn="l">
              <a:defRPr sz="4800"/>
            </a:pPr>
            <a:r>
              <a:rPr b="0" i="0"/>
              <a:t>•Three stages of fasting: initial hunger, weakness, and increased energy.</a:t>
            </a:r>
          </a:p>
          <a:p>
            <a:pPr algn="l">
              <a:defRPr sz="4800"/>
            </a:pPr>
            <a:r>
              <a:rPr b="0" i="0"/>
              <a:t>•Hydration is crucial throughout the fasting period.</a:t>
            </a:r>
          </a:p>
          <a:p>
            <a:pPr algn="l">
              <a:defRPr sz="4800"/>
            </a:pPr>
            <a:r>
              <a:rPr b="0" i="0"/>
              <a:t>•Initial days involve using carbohydrate reserves.</a:t>
            </a:r>
          </a:p>
          <a:p>
            <a:pPr algn="l">
              <a:defRPr sz="4800"/>
            </a:pPr>
            <a:r>
              <a:rPr b="0" i="0"/>
              <a:t>•Body adjusts to reduced energy by switching to 'economy burner'.</a:t>
            </a:r>
          </a:p>
        </p:txBody>
      </p:sp>
      <p:sp>
        <p:nvSpPr>
          <p:cNvPr id="27" name="p_Ending_the_Fast__t0"/>
          <p:cNvSpPr txBox="1"/>
          <p:nvPr/>
        </p:nvSpPr>
        <p:spPr>
          <a:xfrm>
            <a:off x="22824894" y="25420716"/>
            <a:ext cx="20956577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Ending the Fast</a:t>
            </a:r>
          </a:p>
        </p:txBody>
      </p:sp>
      <p:sp>
        <p:nvSpPr>
          <p:cNvPr id="28" name="p_Ending_the_Fast__t1"/>
          <p:cNvSpPr txBox="1"/>
          <p:nvPr/>
        </p:nvSpPr>
        <p:spPr>
          <a:xfrm>
            <a:off x="22824894" y="26591148"/>
            <a:ext cx="20956577" cy="6217523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•Fasting duration varies from a few days to about 40 days.</a:t>
            </a:r>
          </a:p>
          <a:p>
            <a:pPr algn="l">
              <a:defRPr sz="4800"/>
            </a:pPr>
            <a:r>
              <a:rPr b="0" i="0"/>
              <a:t>•Gradually reintroduce foods with fruits and vegetable juices.</a:t>
            </a:r>
          </a:p>
          <a:p>
            <a:pPr algn="l">
              <a:defRPr sz="4800"/>
            </a:pPr>
            <a:r>
              <a:rPr b="0" i="0"/>
              <a:t>•Weight gain of 1.5 kg post-fast is typical.</a:t>
            </a:r>
          </a:p>
          <a:p>
            <a:pPr algn="l">
              <a:defRPr sz="4800"/>
            </a:pPr>
            <a:r>
              <a:rPr b="0" i="0"/>
              <a:t>•Normal eating resumes within a week after long fasts.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