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43891200" cy="329184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var_Poster_Title_Author"/>
          <p:cNvSpPr txBox="1"/>
          <p:nvPr/>
        </p:nvSpPr>
        <p:spPr>
          <a:xfrm>
            <a:off x="0" y="0"/>
            <a:ext cx="43891200" cy="3291840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3" name="var_Introduction"/>
          <p:cNvSpPr txBox="1"/>
          <p:nvPr/>
        </p:nvSpPr>
        <p:spPr>
          <a:xfrm>
            <a:off x="0" y="3291840"/>
            <a:ext cx="23671605" cy="8058508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4" name="var_Judgment_Empathy"/>
          <p:cNvSpPr txBox="1"/>
          <p:nvPr/>
        </p:nvSpPr>
        <p:spPr>
          <a:xfrm>
            <a:off x="0" y="11350348"/>
            <a:ext cx="23671605" cy="6703549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5" name="var_Conscience_Knowledge"/>
          <p:cNvSpPr txBox="1"/>
          <p:nvPr/>
        </p:nvSpPr>
        <p:spPr>
          <a:xfrm>
            <a:off x="23671605" y="3291840"/>
            <a:ext cx="20219594" cy="7507042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6" name="var_Bad_Conscience"/>
          <p:cNvSpPr txBox="1"/>
          <p:nvPr/>
        </p:nvSpPr>
        <p:spPr>
          <a:xfrm>
            <a:off x="23671605" y="10798882"/>
            <a:ext cx="20219594" cy="7255015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7" name="var_Conscience_Definition"/>
          <p:cNvSpPr txBox="1"/>
          <p:nvPr/>
        </p:nvSpPr>
        <p:spPr>
          <a:xfrm>
            <a:off x="0" y="18053898"/>
            <a:ext cx="24150317" cy="7749825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8" name="var_Spiritual_Exercise"/>
          <p:cNvSpPr txBox="1"/>
          <p:nvPr/>
        </p:nvSpPr>
        <p:spPr>
          <a:xfrm>
            <a:off x="24150317" y="18053898"/>
            <a:ext cx="19740882" cy="7749825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9" name="var_Empathy_Training"/>
          <p:cNvSpPr txBox="1"/>
          <p:nvPr/>
        </p:nvSpPr>
        <p:spPr>
          <a:xfrm>
            <a:off x="0" y="25803723"/>
            <a:ext cx="22177327" cy="7114676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10" name="var_Conclusion"/>
          <p:cNvSpPr txBox="1"/>
          <p:nvPr/>
        </p:nvSpPr>
        <p:spPr>
          <a:xfrm>
            <a:off x="22177327" y="25803723"/>
            <a:ext cx="21713872" cy="7114676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11" name="p_Poster_Title_Author__t0"/>
          <p:cNvSpPr txBox="1"/>
          <p:nvPr/>
        </p:nvSpPr>
        <p:spPr>
          <a:xfrm>
            <a:off x="109728" y="109728"/>
            <a:ext cx="43671744" cy="1365504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ctr">
              <a:defRPr sz="6000"/>
            </a:pPr>
            <a:r>
              <a:rPr b="1" i="0">
                <a:solidFill>
                  <a:srgbClr val="FFFFFF"/>
                </a:solidFill>
              </a:rPr>
              <a:t>The Conscience</a:t>
            </a:r>
          </a:p>
        </p:txBody>
      </p:sp>
      <p:sp>
        <p:nvSpPr>
          <p:cNvPr id="12" name="p_Poster_Title_Author__t1"/>
          <p:cNvSpPr txBox="1"/>
          <p:nvPr/>
        </p:nvSpPr>
        <p:spPr>
          <a:xfrm>
            <a:off x="109728" y="1475232"/>
            <a:ext cx="43671744" cy="1706879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ctr">
              <a:defRPr sz="3600"/>
            </a:pPr>
            <a:r>
              <a:rPr b="0" i="0">
                <a:solidFill>
                  <a:srgbClr val="FFFFFF"/>
                </a:solidFill>
              </a:rPr>
              <a:t>Gerard Feller¹</a:t>
            </a:r>
          </a:p>
          <a:p>
            <a:pPr algn="ctr">
              <a:defRPr sz="3600"/>
            </a:pPr>
            <a:r>
              <a:rPr b="0" i="0">
                <a:solidFill>
                  <a:srgbClr val="FFFFFF"/>
                </a:solidFill>
              </a:rPr>
              <a:t>¹Independent Researcher</a:t>
            </a:r>
          </a:p>
        </p:txBody>
      </p:sp>
      <p:sp>
        <p:nvSpPr>
          <p:cNvPr id="13" name="p_Introduction__t0"/>
          <p:cNvSpPr txBox="1"/>
          <p:nvPr/>
        </p:nvSpPr>
        <p:spPr>
          <a:xfrm>
            <a:off x="109728" y="3401568"/>
            <a:ext cx="23452149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Introduction</a:t>
            </a:r>
          </a:p>
        </p:txBody>
      </p:sp>
      <p:sp>
        <p:nvSpPr>
          <p:cNvPr id="14" name="p_Introduction__t1"/>
          <p:cNvSpPr txBox="1"/>
          <p:nvPr/>
        </p:nvSpPr>
        <p:spPr>
          <a:xfrm>
            <a:off x="109728" y="4572000"/>
            <a:ext cx="23452149" cy="666862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•Tension exists between pastoral care, psychology, and neurophysiology.</a:t>
            </a:r>
          </a:p>
          <a:p>
            <a:pPr algn="l">
              <a:defRPr sz="4800"/>
            </a:pPr>
            <a:r>
              <a:rPr b="0" i="0"/>
              <a:t>•Focus has shifted from sin to psychological and neurological views.</a:t>
            </a:r>
          </a:p>
          <a:p>
            <a:pPr algn="l">
              <a:defRPr sz="4800"/>
            </a:pPr>
            <a:r>
              <a:rPr b="0" i="0"/>
              <a:t>•Role of conscience is explored in this complex field.</a:t>
            </a:r>
          </a:p>
        </p:txBody>
      </p:sp>
      <p:sp>
        <p:nvSpPr>
          <p:cNvPr id="15" name="p_Judgment_Empathy__t0"/>
          <p:cNvSpPr txBox="1"/>
          <p:nvPr/>
        </p:nvSpPr>
        <p:spPr>
          <a:xfrm>
            <a:off x="109728" y="11460076"/>
            <a:ext cx="23452149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Judgment &amp; Empathy</a:t>
            </a:r>
          </a:p>
        </p:txBody>
      </p:sp>
      <p:sp>
        <p:nvSpPr>
          <p:cNvPr id="16" name="p_Judgment_Empathy__t1"/>
          <p:cNvSpPr txBox="1"/>
          <p:nvPr/>
        </p:nvSpPr>
        <p:spPr>
          <a:xfrm>
            <a:off x="109728" y="12630508"/>
            <a:ext cx="23452149" cy="5313661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•God judges based on individual knowledge levels.</a:t>
            </a:r>
          </a:p>
          <a:p>
            <a:pPr algn="l">
              <a:defRPr sz="4800"/>
            </a:pPr>
            <a:r>
              <a:rPr b="0" i="0"/>
              <a:t>•Avoid imposing personal standards on others.</a:t>
            </a:r>
          </a:p>
          <a:p>
            <a:pPr algn="l">
              <a:defRPr sz="4800"/>
            </a:pPr>
            <a:r>
              <a:rPr b="0" i="0"/>
              <a:t>•Empathy is crucial for a good conscience.</a:t>
            </a:r>
          </a:p>
          <a:p>
            <a:pPr algn="l">
              <a:defRPr sz="4800"/>
            </a:pPr>
            <a:r>
              <a:rPr b="0" i="0"/>
              <a:t>•Lack of empathy can lead to antisocial behavior.</a:t>
            </a:r>
          </a:p>
        </p:txBody>
      </p:sp>
      <p:sp>
        <p:nvSpPr>
          <p:cNvPr id="17" name="p_Conscience_Knowledge__t0"/>
          <p:cNvSpPr txBox="1"/>
          <p:nvPr/>
        </p:nvSpPr>
        <p:spPr>
          <a:xfrm>
            <a:off x="23781333" y="3401568"/>
            <a:ext cx="20000138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Conscience &amp; Knowledge</a:t>
            </a:r>
          </a:p>
        </p:txBody>
      </p:sp>
      <p:sp>
        <p:nvSpPr>
          <p:cNvPr id="18" name="p_Conscience_Knowledge__t1"/>
          <p:cNvSpPr txBox="1"/>
          <p:nvPr/>
        </p:nvSpPr>
        <p:spPr>
          <a:xfrm>
            <a:off x="23781333" y="4572000"/>
            <a:ext cx="20000138" cy="6117154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•A clean conscience fosters confidence before Christ.</a:t>
            </a:r>
          </a:p>
          <a:p>
            <a:pPr algn="l">
              <a:defRPr sz="4800"/>
            </a:pPr>
            <a:r>
              <a:rPr b="0" i="0"/>
              <a:t>•Knowledge among believers varies due to education and environment.</a:t>
            </a:r>
          </a:p>
          <a:p>
            <a:pPr algn="l">
              <a:defRPr sz="4800"/>
            </a:pPr>
            <a:r>
              <a:rPr b="0" i="0"/>
              <a:t>•God values obedience over knowledge.</a:t>
            </a:r>
          </a:p>
          <a:p>
            <a:pPr algn="l">
              <a:defRPr sz="4800"/>
            </a:pPr>
            <a:r>
              <a:rPr b="0" i="0"/>
              <a:t>•Christians should not judge others based on knowledge differences.</a:t>
            </a:r>
          </a:p>
          <a:p>
            <a:pPr algn="l">
              <a:defRPr sz="4800"/>
            </a:pPr>
            <a:r>
              <a:rPr b="0" i="0"/>
              <a:t>•Encourage following one's own conscience.</a:t>
            </a:r>
          </a:p>
        </p:txBody>
      </p:sp>
      <p:sp>
        <p:nvSpPr>
          <p:cNvPr id="19" name="p_Bad_Conscience__t0"/>
          <p:cNvSpPr txBox="1"/>
          <p:nvPr/>
        </p:nvSpPr>
        <p:spPr>
          <a:xfrm>
            <a:off x="23781333" y="10908610"/>
            <a:ext cx="20000138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Bad Conscience</a:t>
            </a:r>
          </a:p>
        </p:txBody>
      </p:sp>
      <p:sp>
        <p:nvSpPr>
          <p:cNvPr id="20" name="p_Bad_Conscience__t1"/>
          <p:cNvSpPr txBox="1"/>
          <p:nvPr/>
        </p:nvSpPr>
        <p:spPr>
          <a:xfrm>
            <a:off x="23781333" y="12079042"/>
            <a:ext cx="20000138" cy="5865127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•A malfunctioning brain can lead to unscrupulous behavior.</a:t>
            </a:r>
          </a:p>
          <a:p>
            <a:pPr algn="l">
              <a:defRPr sz="4800"/>
            </a:pPr>
            <a:r>
              <a:rPr b="0" i="0"/>
              <a:t>•Low heart rate and brain abnormalities contribute to moral indifference.</a:t>
            </a:r>
          </a:p>
          <a:p>
            <a:pPr algn="l">
              <a:defRPr sz="4800"/>
            </a:pPr>
            <a:r>
              <a:rPr b="0" i="0"/>
              <a:t>•The term 'seared' conscience is used biblically to describe this state.</a:t>
            </a:r>
          </a:p>
          <a:p>
            <a:pPr algn="l">
              <a:defRPr sz="4800"/>
            </a:pPr>
            <a:r>
              <a:rPr b="0" i="0"/>
              <a:t>•Proper brain function is essential for moral reasoning and empathy.</a:t>
            </a:r>
          </a:p>
        </p:txBody>
      </p:sp>
      <p:sp>
        <p:nvSpPr>
          <p:cNvPr id="21" name="p_Conscience_Definition__t0"/>
          <p:cNvSpPr txBox="1"/>
          <p:nvPr/>
        </p:nvSpPr>
        <p:spPr>
          <a:xfrm>
            <a:off x="109728" y="18163626"/>
            <a:ext cx="23930861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Conscience Definition</a:t>
            </a:r>
          </a:p>
        </p:txBody>
      </p:sp>
      <p:sp>
        <p:nvSpPr>
          <p:cNvPr id="22" name="p_Conscience_Definition__t1"/>
          <p:cNvSpPr txBox="1"/>
          <p:nvPr/>
        </p:nvSpPr>
        <p:spPr>
          <a:xfrm>
            <a:off x="109728" y="19334058"/>
            <a:ext cx="23930861" cy="6359937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•Conscience means 'knowledge within oneself' from Greek and Latin.</a:t>
            </a:r>
          </a:p>
          <a:p>
            <a:pPr algn="l">
              <a:defRPr sz="4800"/>
            </a:pPr>
            <a:r>
              <a:rPr b="0" i="0"/>
              <a:t>•Compares ethical standards with practical situations.</a:t>
            </a:r>
          </a:p>
          <a:p>
            <a:pPr algn="l">
              <a:defRPr sz="4800"/>
            </a:pPr>
            <a:r>
              <a:rPr b="0" i="0"/>
              <a:t>•Develops through education and experience.</a:t>
            </a:r>
          </a:p>
          <a:p>
            <a:pPr algn="l">
              <a:defRPr sz="4800"/>
            </a:pPr>
            <a:r>
              <a:rPr b="0" i="0"/>
              <a:t>•Acts as a spiritual capacity to judge moral actions.</a:t>
            </a:r>
          </a:p>
          <a:p>
            <a:pPr algn="l">
              <a:defRPr sz="4800"/>
            </a:pPr>
            <a:r>
              <a:rPr b="0" i="0"/>
              <a:t>•Biblically linked to communication with God, e.g., Adam and Eve.</a:t>
            </a:r>
          </a:p>
          <a:p>
            <a:pPr algn="l">
              <a:defRPr sz="4800"/>
            </a:pPr>
            <a:r>
              <a:rPr b="0" i="0"/>
              <a:t>•Other religions see it as a development issue, not moral responsibility.</a:t>
            </a:r>
          </a:p>
        </p:txBody>
      </p:sp>
      <p:sp>
        <p:nvSpPr>
          <p:cNvPr id="23" name="p_Spiritual_Exercise__t0"/>
          <p:cNvSpPr txBox="1"/>
          <p:nvPr/>
        </p:nvSpPr>
        <p:spPr>
          <a:xfrm>
            <a:off x="24260045" y="18163626"/>
            <a:ext cx="19521426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Spiritual Exercise</a:t>
            </a:r>
          </a:p>
        </p:txBody>
      </p:sp>
      <p:sp>
        <p:nvSpPr>
          <p:cNvPr id="24" name="p_Spiritual_Exercise__t1"/>
          <p:cNvSpPr txBox="1"/>
          <p:nvPr/>
        </p:nvSpPr>
        <p:spPr>
          <a:xfrm>
            <a:off x="24260045" y="19334058"/>
            <a:ext cx="19521426" cy="6359937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•A good conscience is nurtured through spiritual practices.</a:t>
            </a:r>
          </a:p>
          <a:p>
            <a:pPr algn="l">
              <a:defRPr sz="4800"/>
            </a:pPr>
            <a:r>
              <a:rPr b="0" i="0"/>
              <a:t>•Christians build identity by engaging continuously with God.</a:t>
            </a:r>
          </a:p>
          <a:p>
            <a:pPr algn="l">
              <a:defRPr sz="4800"/>
            </a:pPr>
            <a:r>
              <a:rPr b="0" i="0"/>
              <a:t>•Purification of conscience aligns it with Christ.</a:t>
            </a:r>
          </a:p>
          <a:p>
            <a:pPr algn="l">
              <a:defRPr sz="4800"/>
            </a:pPr>
            <a:r>
              <a:rPr b="0" i="0"/>
              <a:t>•A pure conscience is essential for a victorious Christian life.</a:t>
            </a:r>
          </a:p>
        </p:txBody>
      </p:sp>
      <p:sp>
        <p:nvSpPr>
          <p:cNvPr id="25" name="p_Empathy_Training__t0"/>
          <p:cNvSpPr txBox="1"/>
          <p:nvPr/>
        </p:nvSpPr>
        <p:spPr>
          <a:xfrm>
            <a:off x="109728" y="25913451"/>
            <a:ext cx="21957871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Empathy Training</a:t>
            </a:r>
          </a:p>
        </p:txBody>
      </p:sp>
      <p:sp>
        <p:nvSpPr>
          <p:cNvPr id="26" name="p_Empathy_Training__t1"/>
          <p:cNvSpPr txBox="1"/>
          <p:nvPr/>
        </p:nvSpPr>
        <p:spPr>
          <a:xfrm>
            <a:off x="109728" y="27083883"/>
            <a:ext cx="21957871" cy="5724788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•Conscience training enhances sensitivity towards others.</a:t>
            </a:r>
          </a:p>
          <a:p>
            <a:pPr algn="l">
              <a:defRPr sz="4800"/>
            </a:pPr>
            <a:r>
              <a:rPr b="0" i="0"/>
              <a:t>•Paul discusses meat offerings to illustrate knowledge and conscience differences.</a:t>
            </a:r>
          </a:p>
          <a:p>
            <a:pPr algn="l">
              <a:defRPr sz="4800"/>
            </a:pPr>
            <a:r>
              <a:rPr b="0" i="0"/>
              <a:t>•Mature Christians enjoy greater freedom due to stronger conscience.</a:t>
            </a:r>
          </a:p>
          <a:p>
            <a:pPr algn="l">
              <a:defRPr sz="4800"/>
            </a:pPr>
            <a:r>
              <a:rPr b="0" i="0"/>
              <a:t>•Less knowledgeable Christians face more limitations.</a:t>
            </a:r>
          </a:p>
          <a:p>
            <a:pPr algn="l">
              <a:defRPr sz="4800"/>
            </a:pPr>
            <a:r>
              <a:rPr b="0" i="0"/>
              <a:t>•Christians should humbly seek knowledge and obey their conscience.</a:t>
            </a:r>
          </a:p>
        </p:txBody>
      </p:sp>
      <p:sp>
        <p:nvSpPr>
          <p:cNvPr id="27" name="p_Conclusion__t0"/>
          <p:cNvSpPr txBox="1"/>
          <p:nvPr/>
        </p:nvSpPr>
        <p:spPr>
          <a:xfrm>
            <a:off x="22287055" y="25913451"/>
            <a:ext cx="21494416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Conclusion</a:t>
            </a:r>
          </a:p>
        </p:txBody>
      </p:sp>
      <p:sp>
        <p:nvSpPr>
          <p:cNvPr id="28" name="p_Conclusion__t1"/>
          <p:cNvSpPr txBox="1"/>
          <p:nvPr/>
        </p:nvSpPr>
        <p:spPr>
          <a:xfrm>
            <a:off x="22287055" y="27083883"/>
            <a:ext cx="21494416" cy="5724788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•The conscience integrates sociological, psychological, and neuro-physiological factors.</a:t>
            </a:r>
          </a:p>
          <a:p>
            <a:pPr algn="l">
              <a:defRPr sz="4800"/>
            </a:pPr>
            <a:r>
              <a:rPr b="0" i="0"/>
              <a:t>•Supports the biblical view of identity building, impulse control, empathy, and spiritual life.</a:t>
            </a:r>
          </a:p>
          <a:p>
            <a:pPr algn="l">
              <a:defRPr sz="4800"/>
            </a:pPr>
            <a:r>
              <a:rPr b="0" i="0"/>
              <a:t>•Conscience is a spiritual dimension relating humans to God.</a:t>
            </a:r>
          </a:p>
          <a:p>
            <a:pPr algn="l">
              <a:defRPr sz="4800"/>
            </a:pPr>
            <a:r>
              <a:rPr b="0" i="0"/>
              <a:t>•God created our body, spirit, and brain.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