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43891200" cy="3291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var_Poster_Title_Author"/>
          <p:cNvSpPr txBox="1"/>
          <p:nvPr/>
        </p:nvSpPr>
        <p:spPr>
          <a:xfrm>
            <a:off x="0" y="0"/>
            <a:ext cx="43891200" cy="329184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3" name="var_Introduction"/>
          <p:cNvSpPr txBox="1"/>
          <p:nvPr/>
        </p:nvSpPr>
        <p:spPr>
          <a:xfrm>
            <a:off x="0" y="3291840"/>
            <a:ext cx="23328388" cy="826747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4" name="var_Rest_from_Feelings"/>
          <p:cNvSpPr txBox="1"/>
          <p:nvPr/>
        </p:nvSpPr>
        <p:spPr>
          <a:xfrm>
            <a:off x="0" y="11559319"/>
            <a:ext cx="23328388" cy="7027870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5" name="var_Remain_Relational"/>
          <p:cNvSpPr txBox="1"/>
          <p:nvPr/>
        </p:nvSpPr>
        <p:spPr>
          <a:xfrm>
            <a:off x="0" y="18587190"/>
            <a:ext cx="23328388" cy="7840503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6" name="var_Physical_Rest"/>
          <p:cNvSpPr txBox="1"/>
          <p:nvPr/>
        </p:nvSpPr>
        <p:spPr>
          <a:xfrm>
            <a:off x="0" y="26427693"/>
            <a:ext cx="23328388" cy="649070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7" name="var_Anger_to_Shalom"/>
          <p:cNvSpPr txBox="1"/>
          <p:nvPr/>
        </p:nvSpPr>
        <p:spPr>
          <a:xfrm>
            <a:off x="23328388" y="3291840"/>
            <a:ext cx="20562811" cy="7504301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8" name="var_Identity_Behavior"/>
          <p:cNvSpPr txBox="1"/>
          <p:nvPr/>
        </p:nvSpPr>
        <p:spPr>
          <a:xfrm>
            <a:off x="23328388" y="10796141"/>
            <a:ext cx="20562811" cy="8223092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9" name="var_Suffering_Well"/>
          <p:cNvSpPr txBox="1"/>
          <p:nvPr/>
        </p:nvSpPr>
        <p:spPr>
          <a:xfrm>
            <a:off x="23328388" y="19019233"/>
            <a:ext cx="20562811" cy="6754259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0" name="var_Jesus_Response"/>
          <p:cNvSpPr txBox="1"/>
          <p:nvPr/>
        </p:nvSpPr>
        <p:spPr>
          <a:xfrm>
            <a:off x="23328388" y="25773493"/>
            <a:ext cx="20562811" cy="7144906"/>
          </a:xfrm>
          <a:prstGeom prst="rect">
            <a:avLst/>
          </a:prstGeom>
          <a:noFill/>
          <a:ln w="63500">
            <a:solidFill>
              <a:srgbClr val="2F5597"/>
            </a:solidFill>
            <a:prstDash val="solid"/>
          </a:ln>
        </p:spPr>
        <p:txBody>
          <a:bodyPr wrap="square">
            <a:noAutofit/>
          </a:bodyPr>
          <a:lstStyle/>
          <a:p/>
          <a:p>
            <a:pPr algn="l"/>
            <a:r>
              <a:rPr sz="4000" b="0" i="0">
                <a:latin typeface="Arial"/>
              </a:rPr>
              <a:t/>
            </a:r>
          </a:p>
        </p:txBody>
      </p:sp>
      <p:sp>
        <p:nvSpPr>
          <p:cNvPr id="11" name="p_Poster_Title_Author__t0"/>
          <p:cNvSpPr txBox="1"/>
          <p:nvPr/>
        </p:nvSpPr>
        <p:spPr>
          <a:xfrm>
            <a:off x="109728" y="109728"/>
            <a:ext cx="43671744" cy="1365504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6000"/>
            </a:pPr>
            <a:r>
              <a:rPr b="1" i="0">
                <a:solidFill>
                  <a:srgbClr val="FFFFFF"/>
                </a:solidFill>
              </a:rPr>
              <a:t>How can I enter into rest from difficult feelings?</a:t>
            </a:r>
          </a:p>
        </p:txBody>
      </p:sp>
      <p:sp>
        <p:nvSpPr>
          <p:cNvPr id="12" name="p_Poster_Title_Author__t1"/>
          <p:cNvSpPr txBox="1"/>
          <p:nvPr/>
        </p:nvSpPr>
        <p:spPr>
          <a:xfrm>
            <a:off x="109728" y="1475232"/>
            <a:ext cx="43671744" cy="1706879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Gerard Feller¹</a:t>
            </a:r>
          </a:p>
          <a:p>
            <a:pPr algn="ctr">
              <a:defRPr sz="3600"/>
            </a:pPr>
            <a:r>
              <a:rPr b="0" i="0">
                <a:solidFill>
                  <a:srgbClr val="FFFFFF"/>
                </a:solidFill>
              </a:rPr>
              <a:t>¹Translated by Ursula Moestapa</a:t>
            </a:r>
          </a:p>
        </p:txBody>
      </p:sp>
      <p:sp>
        <p:nvSpPr>
          <p:cNvPr id="13" name="p_Introduction__t0"/>
          <p:cNvSpPr txBox="1"/>
          <p:nvPr/>
        </p:nvSpPr>
        <p:spPr>
          <a:xfrm>
            <a:off x="109728" y="3401568"/>
            <a:ext cx="23108932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4" name="p_Introduction__t1"/>
          <p:cNvSpPr txBox="1"/>
          <p:nvPr/>
        </p:nvSpPr>
        <p:spPr>
          <a:xfrm>
            <a:off x="109728" y="4572000"/>
            <a:ext cx="23108932" cy="68775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•Relational brain skills are essential for thinking, identity, and emotions.</a:t>
            </a:r>
          </a:p>
          <a:p>
            <a:pPr algn="l">
              <a:defRPr sz="4800"/>
            </a:pPr>
            <a:r>
              <a:rPr b="0" i="0"/>
              <a:t>•These skills operate faster than conscious thought.</a:t>
            </a:r>
          </a:p>
          <a:p>
            <a:pPr algn="l">
              <a:defRPr sz="4800"/>
            </a:pPr>
            <a:r>
              <a:rPr b="0" i="0"/>
              <a:t>•Healthy development conditions align with biblical values.</a:t>
            </a:r>
          </a:p>
          <a:p>
            <a:pPr algn="l">
              <a:defRPr sz="4800"/>
            </a:pPr>
            <a:r>
              <a:rPr b="0" i="0"/>
              <a:t>•Focus on returning to rest and joy from difficult emotions.</a:t>
            </a:r>
          </a:p>
        </p:txBody>
      </p:sp>
      <p:sp>
        <p:nvSpPr>
          <p:cNvPr id="15" name="p_Rest_from_Feelings__t0"/>
          <p:cNvSpPr txBox="1"/>
          <p:nvPr/>
        </p:nvSpPr>
        <p:spPr>
          <a:xfrm>
            <a:off x="109728" y="11669047"/>
            <a:ext cx="23108932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Rest from Feelings</a:t>
            </a:r>
          </a:p>
        </p:txBody>
      </p:sp>
      <p:sp>
        <p:nvSpPr>
          <p:cNvPr id="16" name="p_Rest_from_Feelings__t1"/>
          <p:cNvSpPr txBox="1"/>
          <p:nvPr/>
        </p:nvSpPr>
        <p:spPr>
          <a:xfrm>
            <a:off x="109728" y="12839479"/>
            <a:ext cx="23108932" cy="563798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•Processing feelings involves sequential stages.</a:t>
            </a:r>
          </a:p>
          <a:p>
            <a:pPr algn="l">
              <a:defRPr sz="4800"/>
            </a:pPr>
            <a:r>
              <a:rPr b="0" i="0"/>
              <a:t>•The Life Model emphasizes maintaining order in emotional processing.</a:t>
            </a:r>
          </a:p>
          <a:p>
            <a:pPr algn="l">
              <a:defRPr sz="4800"/>
            </a:pPr>
            <a:r>
              <a:rPr b="0" i="0"/>
              <a:t>•Safely attached children naturally return to a state of rest.</a:t>
            </a:r>
          </a:p>
          <a:p>
            <a:pPr algn="l">
              <a:defRPr sz="4800"/>
            </a:pPr>
            <a:r>
              <a:rPr b="0" i="0"/>
              <a:t>•Validation and comfort help define problem boundaries.</a:t>
            </a:r>
          </a:p>
          <a:p>
            <a:pPr algn="l">
              <a:defRPr sz="4800"/>
            </a:pPr>
            <a:r>
              <a:rPr b="0" i="0"/>
              <a:t>•Missteps in processing can lead to chronic emotions.</a:t>
            </a:r>
          </a:p>
          <a:p>
            <a:pPr algn="l">
              <a:defRPr sz="4800"/>
            </a:pPr>
            <a:r>
              <a:rPr b="0" i="0"/>
              <a:t>•Chronic emotions hinder the return to joy.</a:t>
            </a:r>
          </a:p>
        </p:txBody>
      </p:sp>
      <p:sp>
        <p:nvSpPr>
          <p:cNvPr id="17" name="p_Remain_Relational__t0"/>
          <p:cNvSpPr txBox="1"/>
          <p:nvPr/>
        </p:nvSpPr>
        <p:spPr>
          <a:xfrm>
            <a:off x="109728" y="18696918"/>
            <a:ext cx="23108932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Remain Relational</a:t>
            </a:r>
          </a:p>
        </p:txBody>
      </p:sp>
      <p:sp>
        <p:nvSpPr>
          <p:cNvPr id="18" name="p_Remain_Relational__t1"/>
          <p:cNvSpPr txBox="1"/>
          <p:nvPr/>
        </p:nvSpPr>
        <p:spPr>
          <a:xfrm>
            <a:off x="109728" y="19867350"/>
            <a:ext cx="23108932" cy="6450615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•Maintaining connections with God and others is crucial, especially during stress.</a:t>
            </a:r>
          </a:p>
          <a:p>
            <a:pPr algn="l">
              <a:defRPr sz="4800"/>
            </a:pPr>
            <a:r>
              <a:rPr b="0" i="0"/>
              <a:t>•Developing intimacy with God is a skill that requires practice.</a:t>
            </a:r>
          </a:p>
          <a:p>
            <a:pPr algn="l">
              <a:defRPr sz="4800"/>
            </a:pPr>
            <a:r>
              <a:rPr b="0" i="0"/>
              <a:t>•Prayer is essential, as shown by Bill Hybels' experiences.</a:t>
            </a:r>
          </a:p>
          <a:p>
            <a:pPr algn="l">
              <a:defRPr sz="4800"/>
            </a:pPr>
            <a:r>
              <a:rPr b="0" i="0"/>
              <a:t>•Open relationships prevent isolation and enhance right-brain communication.</a:t>
            </a:r>
          </a:p>
          <a:p>
            <a:pPr algn="l">
              <a:defRPr sz="4800"/>
            </a:pPr>
            <a:r>
              <a:rPr b="0" i="0"/>
              <a:t>•Strategies include curiosity, appreciation, and kindness.</a:t>
            </a:r>
          </a:p>
        </p:txBody>
      </p:sp>
      <p:sp>
        <p:nvSpPr>
          <p:cNvPr id="19" name="p_Physical_Rest__t0"/>
          <p:cNvSpPr txBox="1"/>
          <p:nvPr/>
        </p:nvSpPr>
        <p:spPr>
          <a:xfrm>
            <a:off x="109728" y="26537421"/>
            <a:ext cx="23108932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Physical Rest</a:t>
            </a:r>
          </a:p>
        </p:txBody>
      </p:sp>
      <p:sp>
        <p:nvSpPr>
          <p:cNvPr id="20" name="p_Physical_Rest__t1"/>
          <p:cNvSpPr txBox="1"/>
          <p:nvPr/>
        </p:nvSpPr>
        <p:spPr>
          <a:xfrm>
            <a:off x="109728" y="27707853"/>
            <a:ext cx="23108932" cy="510081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•Managing emotions is crucial for maintaining relational circuits.</a:t>
            </a:r>
          </a:p>
          <a:p>
            <a:pPr algn="l">
              <a:defRPr sz="4800"/>
            </a:pPr>
            <a:r>
              <a:rPr b="0" i="0"/>
              <a:t>•Stress hormones like cortisol can impact the body over long periods.</a:t>
            </a:r>
          </a:p>
          <a:p>
            <a:pPr algn="l">
              <a:defRPr sz="4800"/>
            </a:pPr>
            <a:r>
              <a:rPr b="0" i="0"/>
              <a:t>•Balancing the sympathetic and parasympathetic nervous systems is essential.</a:t>
            </a:r>
          </a:p>
          <a:p>
            <a:pPr algn="l">
              <a:defRPr sz="4800"/>
            </a:pPr>
            <a:r>
              <a:rPr b="0" i="0"/>
              <a:t>•Breathing and relaxation exercises can reduce psychosomatic complaints.</a:t>
            </a:r>
          </a:p>
        </p:txBody>
      </p:sp>
      <p:sp>
        <p:nvSpPr>
          <p:cNvPr id="21" name="p_Anger_to_Shalom__t0"/>
          <p:cNvSpPr txBox="1"/>
          <p:nvPr/>
        </p:nvSpPr>
        <p:spPr>
          <a:xfrm>
            <a:off x="23438116" y="3401568"/>
            <a:ext cx="20343355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Anger to Shalom</a:t>
            </a:r>
          </a:p>
        </p:txBody>
      </p:sp>
      <p:sp>
        <p:nvSpPr>
          <p:cNvPr id="22" name="p_Anger_to_Shalom__t1"/>
          <p:cNvSpPr txBox="1"/>
          <p:nvPr/>
        </p:nvSpPr>
        <p:spPr>
          <a:xfrm>
            <a:off x="23438116" y="4572000"/>
            <a:ext cx="20343355" cy="6114413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•Anger can be processed to improve relationships.</a:t>
            </a:r>
          </a:p>
          <a:p>
            <a:pPr algn="l">
              <a:defRPr sz="4800"/>
            </a:pPr>
            <a:r>
              <a:rPr b="0" i="0"/>
              <a:t>•Right-brain anger responds to immediate threats.</a:t>
            </a:r>
          </a:p>
          <a:p>
            <a:pPr algn="l">
              <a:defRPr sz="4800"/>
            </a:pPr>
            <a:r>
              <a:rPr b="0" i="0"/>
              <a:t>•Left-brain anger arises from negative thinking.</a:t>
            </a:r>
          </a:p>
          <a:p>
            <a:pPr algn="l">
              <a:defRPr sz="4800"/>
            </a:pPr>
            <a:r>
              <a:rPr b="0" i="0"/>
              <a:t>•Recognizing justified anger can calm individuals.</a:t>
            </a:r>
          </a:p>
          <a:p>
            <a:pPr algn="l">
              <a:defRPr sz="4800"/>
            </a:pPr>
            <a:r>
              <a:rPr b="0" i="0"/>
              <a:t>•Misusing anger for motivation harms relationships.</a:t>
            </a:r>
          </a:p>
        </p:txBody>
      </p:sp>
      <p:sp>
        <p:nvSpPr>
          <p:cNvPr id="23" name="p_Identity_Behavior__t0"/>
          <p:cNvSpPr txBox="1"/>
          <p:nvPr/>
        </p:nvSpPr>
        <p:spPr>
          <a:xfrm>
            <a:off x="23438116" y="10905869"/>
            <a:ext cx="20343355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Identity Behavior</a:t>
            </a:r>
          </a:p>
        </p:txBody>
      </p:sp>
      <p:sp>
        <p:nvSpPr>
          <p:cNvPr id="24" name="p_Identity_Behavior__t1"/>
          <p:cNvSpPr txBox="1"/>
          <p:nvPr/>
        </p:nvSpPr>
        <p:spPr>
          <a:xfrm>
            <a:off x="23438116" y="12076301"/>
            <a:ext cx="20343355" cy="683320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•Christian identity involves individual and group development.</a:t>
            </a:r>
          </a:p>
          <a:p>
            <a:pPr algn="l">
              <a:defRPr sz="4800"/>
            </a:pPr>
            <a:r>
              <a:rPr b="0" i="0"/>
              <a:t>•Rooted in being God's creation, leading to accountability.</a:t>
            </a:r>
          </a:p>
          <a:p>
            <a:pPr algn="l">
              <a:defRPr sz="4800"/>
            </a:pPr>
            <a:r>
              <a:rPr b="0" i="0"/>
              <a:t>•Spiritual maturity involves learning at different life stages.</a:t>
            </a:r>
          </a:p>
          <a:p>
            <a:pPr algn="l">
              <a:defRPr sz="4800"/>
            </a:pPr>
            <a:r>
              <a:rPr b="0" i="0"/>
              <a:t>•Contributing to community and experiencing God's presence.</a:t>
            </a:r>
          </a:p>
        </p:txBody>
      </p:sp>
      <p:sp>
        <p:nvSpPr>
          <p:cNvPr id="25" name="p_Suffering_Well__t0"/>
          <p:cNvSpPr txBox="1"/>
          <p:nvPr/>
        </p:nvSpPr>
        <p:spPr>
          <a:xfrm>
            <a:off x="23438116" y="19128961"/>
            <a:ext cx="20343355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Suffering Well</a:t>
            </a:r>
          </a:p>
        </p:txBody>
      </p:sp>
      <p:sp>
        <p:nvSpPr>
          <p:cNvPr id="26" name="p_Suffering_Well__t1"/>
          <p:cNvSpPr txBox="1"/>
          <p:nvPr/>
        </p:nvSpPr>
        <p:spPr>
          <a:xfrm>
            <a:off x="23438116" y="20299393"/>
            <a:ext cx="20343355" cy="536437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•Avoidance of suffering is a common human tendency.</a:t>
            </a:r>
          </a:p>
          <a:p>
            <a:pPr algn="l">
              <a:defRPr sz="4800"/>
            </a:pPr>
            <a:r>
              <a:rPr b="0" i="0"/>
              <a:t>•Love and suffering are interconnected.</a:t>
            </a:r>
          </a:p>
          <a:p>
            <a:pPr algn="l">
              <a:defRPr sz="4800"/>
            </a:pPr>
            <a:r>
              <a:rPr b="0" i="0"/>
              <a:t>•Responses to aggression can either escalate or be redirected.</a:t>
            </a:r>
          </a:p>
          <a:p>
            <a:pPr algn="l">
              <a:defRPr sz="4800"/>
            </a:pPr>
            <a:r>
              <a:rPr b="0" i="0"/>
              <a:t>•Biblical approach suggests loving enemies and praying for aggressors.</a:t>
            </a:r>
          </a:p>
          <a:p>
            <a:pPr algn="l">
              <a:defRPr sz="4800"/>
            </a:pPr>
            <a:r>
              <a:rPr b="0" i="0"/>
              <a:t>•Transform negative feelings into compassion.</a:t>
            </a:r>
          </a:p>
        </p:txBody>
      </p:sp>
      <p:sp>
        <p:nvSpPr>
          <p:cNvPr id="27" name="p_Jesus_Response__t0"/>
          <p:cNvSpPr txBox="1"/>
          <p:nvPr/>
        </p:nvSpPr>
        <p:spPr>
          <a:xfrm>
            <a:off x="23438116" y="25883221"/>
            <a:ext cx="20343355" cy="1170432"/>
          </a:xfrm>
          <a:prstGeom prst="rect">
            <a:avLst/>
          </a:prstGeom>
          <a:solidFill>
            <a:srgbClr val="2F5597"/>
          </a:solidFill>
        </p:spPr>
        <p:txBody>
          <a:bodyPr wrap="square">
            <a:noAutofit/>
          </a:bodyPr>
          <a:lstStyle/>
          <a:p/>
          <a:p>
            <a:pPr algn="l">
              <a:defRPr sz="6000"/>
            </a:pPr>
            <a:r>
              <a:rPr b="1" i="0">
                <a:solidFill>
                  <a:srgbClr val="FFFFFF"/>
                </a:solidFill>
              </a:rPr>
              <a:t>Jesus' Response</a:t>
            </a:r>
          </a:p>
        </p:txBody>
      </p:sp>
      <p:sp>
        <p:nvSpPr>
          <p:cNvPr id="28" name="p_Jesus_Response__t1"/>
          <p:cNvSpPr txBox="1"/>
          <p:nvPr/>
        </p:nvSpPr>
        <p:spPr>
          <a:xfrm>
            <a:off x="23438116" y="27053653"/>
            <a:ext cx="20343355" cy="575501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/>
          <a:p>
            <a:pPr algn="l">
              <a:defRPr sz="4800"/>
            </a:pPr>
            <a:r>
              <a:rPr b="0" i="0"/>
              <a:t>•Jesus demonstrated inner peace and silence in response to aggression.</a:t>
            </a:r>
          </a:p>
          <a:p>
            <a:pPr algn="l">
              <a:defRPr sz="4800"/>
            </a:pPr>
            <a:r>
              <a:rPr b="0" i="0"/>
              <a:t>•He remained calm and forgiving despite hostility.</a:t>
            </a:r>
          </a:p>
          <a:p>
            <a:pPr algn="l">
              <a:defRPr sz="4800"/>
            </a:pPr>
            <a:r>
              <a:rPr b="0" i="0"/>
              <a:t>•His approach highlights the power of inner peace and connection with God.</a:t>
            </a:r>
          </a:p>
          <a:p>
            <a:pPr algn="l">
              <a:defRPr sz="4800"/>
            </a:pPr>
            <a:r>
              <a:rPr b="0" i="0"/>
              <a:t>•This method aligns with biblical teachings and heals the inner man.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