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3328388" cy="826747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Rest_from_Feelings"/>
          <p:cNvSpPr txBox="1"/>
          <p:nvPr/>
        </p:nvSpPr>
        <p:spPr>
          <a:xfrm>
            <a:off x="0" y="11559319"/>
            <a:ext cx="23328388" cy="702787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Remain_Relational"/>
          <p:cNvSpPr txBox="1"/>
          <p:nvPr/>
        </p:nvSpPr>
        <p:spPr>
          <a:xfrm>
            <a:off x="0" y="18587190"/>
            <a:ext cx="23328388" cy="784050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Physical_Rest"/>
          <p:cNvSpPr txBox="1"/>
          <p:nvPr/>
        </p:nvSpPr>
        <p:spPr>
          <a:xfrm>
            <a:off x="0" y="26427693"/>
            <a:ext cx="23328388" cy="649070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Anger_to_Shalom"/>
          <p:cNvSpPr txBox="1"/>
          <p:nvPr/>
        </p:nvSpPr>
        <p:spPr>
          <a:xfrm>
            <a:off x="23328388" y="3291840"/>
            <a:ext cx="20562811" cy="750430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Identity_Behavior"/>
          <p:cNvSpPr txBox="1"/>
          <p:nvPr/>
        </p:nvSpPr>
        <p:spPr>
          <a:xfrm>
            <a:off x="23328388" y="10796141"/>
            <a:ext cx="20562811" cy="822309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Suffering_Well"/>
          <p:cNvSpPr txBox="1"/>
          <p:nvPr/>
        </p:nvSpPr>
        <p:spPr>
          <a:xfrm>
            <a:off x="23328388" y="19019233"/>
            <a:ext cx="20562811" cy="675425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Jesus_Response"/>
          <p:cNvSpPr txBox="1"/>
          <p:nvPr/>
        </p:nvSpPr>
        <p:spPr>
          <a:xfrm>
            <a:off x="23328388" y="25773493"/>
            <a:ext cx="20562811" cy="714490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How can I enter into rest from difficult feelings?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Ursula Moestapa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310893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3108932" cy="687759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•Relational brain skills are essential for thinking, identity, and emotions.</a:t>
            </a:r>
          </a:p>
          <a:p>
            <a:pPr algn="l">
              <a:defRPr sz="4800"/>
            </a:pPr>
            <a:r>
              <a:rPr b="0" i="0"/>
              <a:t>•These skills operate faster than conscious thought.</a:t>
            </a:r>
          </a:p>
          <a:p>
            <a:pPr algn="l">
              <a:defRPr sz="4800"/>
            </a:pPr>
            <a:r>
              <a:rPr b="0" i="0"/>
              <a:t>•Healthy development conditions align with biblical values.</a:t>
            </a:r>
          </a:p>
          <a:p>
            <a:pPr algn="l">
              <a:defRPr sz="4800"/>
            </a:pPr>
            <a:r>
              <a:rPr b="0" i="0"/>
              <a:t>•Focus on returning to rest and joy from difficult emotions.</a:t>
            </a:r>
          </a:p>
        </p:txBody>
      </p:sp>
      <p:sp>
        <p:nvSpPr>
          <p:cNvPr id="15" name="p_Rest_from_Feelings__t0"/>
          <p:cNvSpPr txBox="1"/>
          <p:nvPr/>
        </p:nvSpPr>
        <p:spPr>
          <a:xfrm>
            <a:off x="109728" y="11669047"/>
            <a:ext cx="2310893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Rest from Feelings</a:t>
            </a:r>
          </a:p>
        </p:txBody>
      </p:sp>
      <p:sp>
        <p:nvSpPr>
          <p:cNvPr id="16" name="p_Rest_from_Feelings__t1"/>
          <p:cNvSpPr txBox="1"/>
          <p:nvPr/>
        </p:nvSpPr>
        <p:spPr>
          <a:xfrm>
            <a:off x="109728" y="12839479"/>
            <a:ext cx="23108932" cy="563798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•Processing feelings involves sequential stages.</a:t>
            </a:r>
          </a:p>
          <a:p>
            <a:pPr algn="l">
              <a:defRPr sz="4800"/>
            </a:pPr>
            <a:r>
              <a:rPr b="0" i="0"/>
              <a:t>•The Life Model emphasizes maintaining order in emotional processing.</a:t>
            </a:r>
          </a:p>
          <a:p>
            <a:pPr algn="l">
              <a:defRPr sz="4800"/>
            </a:pPr>
            <a:r>
              <a:rPr b="0" i="0"/>
              <a:t>•Safely attached children naturally return to a state of rest.</a:t>
            </a:r>
          </a:p>
          <a:p>
            <a:pPr algn="l">
              <a:defRPr sz="4800"/>
            </a:pPr>
            <a:r>
              <a:rPr b="0" i="0"/>
              <a:t>•Validation and comfort help define problem boundaries.</a:t>
            </a:r>
          </a:p>
          <a:p>
            <a:pPr algn="l">
              <a:defRPr sz="4800"/>
            </a:pPr>
            <a:r>
              <a:rPr b="0" i="0"/>
              <a:t>•Missteps in processing can lead to chronic emotions.</a:t>
            </a:r>
          </a:p>
          <a:p>
            <a:pPr algn="l">
              <a:defRPr sz="4800"/>
            </a:pPr>
            <a:r>
              <a:rPr b="0" i="0"/>
              <a:t>•Chronic emotions hinder the return to joy.</a:t>
            </a:r>
          </a:p>
        </p:txBody>
      </p:sp>
      <p:sp>
        <p:nvSpPr>
          <p:cNvPr id="17" name="p_Remain_Relational__t0"/>
          <p:cNvSpPr txBox="1"/>
          <p:nvPr/>
        </p:nvSpPr>
        <p:spPr>
          <a:xfrm>
            <a:off x="109728" y="18696918"/>
            <a:ext cx="2310893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Remain Relational</a:t>
            </a:r>
          </a:p>
        </p:txBody>
      </p:sp>
      <p:sp>
        <p:nvSpPr>
          <p:cNvPr id="18" name="p_Remain_Relational__t1"/>
          <p:cNvSpPr txBox="1"/>
          <p:nvPr/>
        </p:nvSpPr>
        <p:spPr>
          <a:xfrm>
            <a:off x="109728" y="19867350"/>
            <a:ext cx="23108932" cy="64506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•Maintaining connections with God and others is crucial, especially during stress.</a:t>
            </a:r>
          </a:p>
          <a:p>
            <a:pPr algn="l">
              <a:defRPr sz="4800"/>
            </a:pPr>
            <a:r>
              <a:rPr b="0" i="0"/>
              <a:t>•Developing intimacy with God is a skill that requires practice.</a:t>
            </a:r>
          </a:p>
          <a:p>
            <a:pPr algn="l">
              <a:defRPr sz="4800"/>
            </a:pPr>
            <a:r>
              <a:rPr b="0" i="0"/>
              <a:t>•Prayer is essential, as shown by Bill Hybels' experiences.</a:t>
            </a:r>
          </a:p>
          <a:p>
            <a:pPr algn="l">
              <a:defRPr sz="4800"/>
            </a:pPr>
            <a:r>
              <a:rPr b="0" i="0"/>
              <a:t>•Open relationships prevent isolation and enhance right-brain communication.</a:t>
            </a:r>
          </a:p>
          <a:p>
            <a:pPr algn="l">
              <a:defRPr sz="4800"/>
            </a:pPr>
            <a:r>
              <a:rPr b="0" i="0"/>
              <a:t>•Strategies include curiosity, appreciation, and kindness.</a:t>
            </a:r>
          </a:p>
        </p:txBody>
      </p:sp>
      <p:sp>
        <p:nvSpPr>
          <p:cNvPr id="19" name="p_Physical_Rest__t0"/>
          <p:cNvSpPr txBox="1"/>
          <p:nvPr/>
        </p:nvSpPr>
        <p:spPr>
          <a:xfrm>
            <a:off x="109728" y="26537421"/>
            <a:ext cx="2310893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Physical Rest</a:t>
            </a:r>
          </a:p>
        </p:txBody>
      </p:sp>
      <p:sp>
        <p:nvSpPr>
          <p:cNvPr id="20" name="p_Physical_Rest__t1"/>
          <p:cNvSpPr txBox="1"/>
          <p:nvPr/>
        </p:nvSpPr>
        <p:spPr>
          <a:xfrm>
            <a:off x="109728" y="27707853"/>
            <a:ext cx="23108932" cy="51008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•Managing emotions is crucial for maintaining relational circuits.</a:t>
            </a:r>
          </a:p>
          <a:p>
            <a:pPr algn="l">
              <a:defRPr sz="4800"/>
            </a:pPr>
            <a:r>
              <a:rPr b="0" i="0"/>
              <a:t>•Stress hormones like cortisol can impact the body over long periods.</a:t>
            </a:r>
          </a:p>
          <a:p>
            <a:pPr algn="l">
              <a:defRPr sz="4800"/>
            </a:pPr>
            <a:r>
              <a:rPr b="0" i="0"/>
              <a:t>•Balancing the sympathetic and parasympathetic nervous systems is essential.</a:t>
            </a:r>
          </a:p>
          <a:p>
            <a:pPr algn="l">
              <a:defRPr sz="4800"/>
            </a:pPr>
            <a:r>
              <a:rPr b="0" i="0"/>
              <a:t>•Breathing and relaxation exercises can reduce psychosomatic complaints.</a:t>
            </a:r>
          </a:p>
        </p:txBody>
      </p:sp>
      <p:sp>
        <p:nvSpPr>
          <p:cNvPr id="21" name="p_Anger_to_Shalom__t0"/>
          <p:cNvSpPr txBox="1"/>
          <p:nvPr/>
        </p:nvSpPr>
        <p:spPr>
          <a:xfrm>
            <a:off x="23438116" y="3401568"/>
            <a:ext cx="2034335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Anger to Shalom</a:t>
            </a:r>
          </a:p>
        </p:txBody>
      </p:sp>
      <p:sp>
        <p:nvSpPr>
          <p:cNvPr id="22" name="p_Anger_to_Shalom__t1"/>
          <p:cNvSpPr txBox="1"/>
          <p:nvPr/>
        </p:nvSpPr>
        <p:spPr>
          <a:xfrm>
            <a:off x="23438116" y="4572000"/>
            <a:ext cx="20343355" cy="611441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•Anger can be processed to improve relationships.</a:t>
            </a:r>
          </a:p>
          <a:p>
            <a:pPr algn="l">
              <a:defRPr sz="4800"/>
            </a:pPr>
            <a:r>
              <a:rPr b="0" i="0"/>
              <a:t>•Right-brain anger responds to immediate threats.</a:t>
            </a:r>
          </a:p>
          <a:p>
            <a:pPr algn="l">
              <a:defRPr sz="4800"/>
            </a:pPr>
            <a:r>
              <a:rPr b="0" i="0"/>
              <a:t>•Left-brain anger arises from negative thinking.</a:t>
            </a:r>
          </a:p>
          <a:p>
            <a:pPr algn="l">
              <a:defRPr sz="4800"/>
            </a:pPr>
            <a:r>
              <a:rPr b="0" i="0"/>
              <a:t>•Recognizing justified anger can calm individuals.</a:t>
            </a:r>
          </a:p>
          <a:p>
            <a:pPr algn="l">
              <a:defRPr sz="4800"/>
            </a:pPr>
            <a:r>
              <a:rPr b="0" i="0"/>
              <a:t>•Misusing anger for motivation harms relationships.</a:t>
            </a:r>
          </a:p>
        </p:txBody>
      </p:sp>
      <p:sp>
        <p:nvSpPr>
          <p:cNvPr id="23" name="p_Identity_Behavior__t0"/>
          <p:cNvSpPr txBox="1"/>
          <p:nvPr/>
        </p:nvSpPr>
        <p:spPr>
          <a:xfrm>
            <a:off x="23438116" y="10905869"/>
            <a:ext cx="2034335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Identity Behavior</a:t>
            </a:r>
          </a:p>
        </p:txBody>
      </p:sp>
      <p:sp>
        <p:nvSpPr>
          <p:cNvPr id="24" name="p_Identity_Behavior__t1"/>
          <p:cNvSpPr txBox="1"/>
          <p:nvPr/>
        </p:nvSpPr>
        <p:spPr>
          <a:xfrm>
            <a:off x="23438116" y="12076301"/>
            <a:ext cx="20343355" cy="683320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•Christian identity involves individual and group development.</a:t>
            </a:r>
          </a:p>
          <a:p>
            <a:pPr algn="l">
              <a:defRPr sz="4800"/>
            </a:pPr>
            <a:r>
              <a:rPr b="0" i="0"/>
              <a:t>•Rooted in being God's creation, leading to accountability.</a:t>
            </a:r>
          </a:p>
          <a:p>
            <a:pPr algn="l">
              <a:defRPr sz="4800"/>
            </a:pPr>
            <a:r>
              <a:rPr b="0" i="0"/>
              <a:t>•Spiritual maturity involves learning at different life stages.</a:t>
            </a:r>
          </a:p>
          <a:p>
            <a:pPr algn="l">
              <a:defRPr sz="4800"/>
            </a:pPr>
            <a:r>
              <a:rPr b="0" i="0"/>
              <a:t>•Contributing to community and experiencing God's presence.</a:t>
            </a:r>
          </a:p>
        </p:txBody>
      </p:sp>
      <p:sp>
        <p:nvSpPr>
          <p:cNvPr id="25" name="p_Suffering_Well__t0"/>
          <p:cNvSpPr txBox="1"/>
          <p:nvPr/>
        </p:nvSpPr>
        <p:spPr>
          <a:xfrm>
            <a:off x="23438116" y="19128961"/>
            <a:ext cx="2034335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Suffering Well</a:t>
            </a:r>
          </a:p>
        </p:txBody>
      </p:sp>
      <p:sp>
        <p:nvSpPr>
          <p:cNvPr id="26" name="p_Suffering_Well__t1"/>
          <p:cNvSpPr txBox="1"/>
          <p:nvPr/>
        </p:nvSpPr>
        <p:spPr>
          <a:xfrm>
            <a:off x="23438116" y="20299393"/>
            <a:ext cx="20343355" cy="536437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•Avoidance of suffering is a common human tendency.</a:t>
            </a:r>
          </a:p>
          <a:p>
            <a:pPr algn="l">
              <a:defRPr sz="4800"/>
            </a:pPr>
            <a:r>
              <a:rPr b="0" i="0"/>
              <a:t>•Love and suffering are interconnected.</a:t>
            </a:r>
          </a:p>
          <a:p>
            <a:pPr algn="l">
              <a:defRPr sz="4800"/>
            </a:pPr>
            <a:r>
              <a:rPr b="0" i="0"/>
              <a:t>•Responses to aggression can either escalate or be redirected.</a:t>
            </a:r>
          </a:p>
          <a:p>
            <a:pPr algn="l">
              <a:defRPr sz="4800"/>
            </a:pPr>
            <a:r>
              <a:rPr b="0" i="0"/>
              <a:t>•Biblical approach suggests loving enemies and praying for aggressors.</a:t>
            </a:r>
          </a:p>
          <a:p>
            <a:pPr algn="l">
              <a:defRPr sz="4800"/>
            </a:pPr>
            <a:r>
              <a:rPr b="0" i="0"/>
              <a:t>•Transform negative feelings into compassion.</a:t>
            </a:r>
          </a:p>
        </p:txBody>
      </p:sp>
      <p:sp>
        <p:nvSpPr>
          <p:cNvPr id="27" name="p_Jesus_Response__t0"/>
          <p:cNvSpPr txBox="1"/>
          <p:nvPr/>
        </p:nvSpPr>
        <p:spPr>
          <a:xfrm>
            <a:off x="23438116" y="25883221"/>
            <a:ext cx="2034335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Jesus' Response</a:t>
            </a:r>
          </a:p>
        </p:txBody>
      </p:sp>
      <p:sp>
        <p:nvSpPr>
          <p:cNvPr id="28" name="p_Jesus_Response__t1"/>
          <p:cNvSpPr txBox="1"/>
          <p:nvPr/>
        </p:nvSpPr>
        <p:spPr>
          <a:xfrm>
            <a:off x="23438116" y="27053653"/>
            <a:ext cx="20343355" cy="57550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demonstrated inner peace and silence in response to aggression.</a:t>
            </a:r>
          </a:p>
          <a:p>
            <a:pPr algn="l">
              <a:defRPr sz="4800"/>
            </a:pPr>
            <a:r>
              <a:rPr b="0" i="0"/>
              <a:t>•He remained calm and forgiving despite hostility.</a:t>
            </a:r>
          </a:p>
          <a:p>
            <a:pPr algn="l">
              <a:defRPr sz="4800"/>
            </a:pPr>
            <a:r>
              <a:rPr b="0" i="0"/>
              <a:t>•His approach highlights the power of inner peace and connection with God.</a:t>
            </a:r>
          </a:p>
          <a:p>
            <a:pPr algn="l">
              <a:defRPr sz="4800"/>
            </a:pPr>
            <a:r>
              <a:rPr b="0" i="0"/>
              <a:t>•This method aligns with biblical teachings and heals the inner man.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