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3891200" cy="3291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var_Poster_Title_Author"/>
          <p:cNvSpPr txBox="1"/>
          <p:nvPr/>
        </p:nvSpPr>
        <p:spPr>
          <a:xfrm>
            <a:off x="0" y="0"/>
            <a:ext cx="43891200" cy="329184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3" name="var_Self_Centered_Culture"/>
          <p:cNvSpPr txBox="1"/>
          <p:nvPr/>
        </p:nvSpPr>
        <p:spPr>
          <a:xfrm>
            <a:off x="0" y="3291840"/>
            <a:ext cx="23912482" cy="7162803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4" name="var_Sense_of_Touching"/>
          <p:cNvSpPr txBox="1"/>
          <p:nvPr/>
        </p:nvSpPr>
        <p:spPr>
          <a:xfrm>
            <a:off x="0" y="10454643"/>
            <a:ext cx="23912482" cy="6999897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5" name="var_Western_Culture_Touching"/>
          <p:cNvSpPr txBox="1"/>
          <p:nvPr/>
        </p:nvSpPr>
        <p:spPr>
          <a:xfrm>
            <a:off x="0" y="17454541"/>
            <a:ext cx="23912482" cy="7244256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6" name="var_Love_Demonstration"/>
          <p:cNvSpPr txBox="1"/>
          <p:nvPr/>
        </p:nvSpPr>
        <p:spPr>
          <a:xfrm>
            <a:off x="0" y="24698797"/>
            <a:ext cx="23912482" cy="8219602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7" name="var_Ways_of_Touching"/>
          <p:cNvSpPr txBox="1"/>
          <p:nvPr/>
        </p:nvSpPr>
        <p:spPr>
          <a:xfrm>
            <a:off x="23912482" y="3291840"/>
            <a:ext cx="19978717" cy="8723129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8" name="var_Jesus_the_Perfect_Toucher"/>
          <p:cNvSpPr txBox="1"/>
          <p:nvPr/>
        </p:nvSpPr>
        <p:spPr>
          <a:xfrm>
            <a:off x="23912482" y="12014969"/>
            <a:ext cx="19978717" cy="9705536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9" name="var_Finally"/>
          <p:cNvSpPr txBox="1"/>
          <p:nvPr/>
        </p:nvSpPr>
        <p:spPr>
          <a:xfrm>
            <a:off x="23912482" y="21720505"/>
            <a:ext cx="19978717" cy="11197894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0" name="p_Poster_Title_Author__t0"/>
          <p:cNvSpPr txBox="1"/>
          <p:nvPr/>
        </p:nvSpPr>
        <p:spPr>
          <a:xfrm>
            <a:off x="109728" y="109728"/>
            <a:ext cx="43671744" cy="1365504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6000"/>
            </a:pPr>
            <a:r>
              <a:rPr b="1" i="0">
                <a:solidFill>
                  <a:srgbClr val="FFFFFF"/>
                </a:solidFill>
              </a:rPr>
              <a:t>Touched by touching</a:t>
            </a:r>
          </a:p>
        </p:txBody>
      </p:sp>
      <p:sp>
        <p:nvSpPr>
          <p:cNvPr id="11" name="p_Poster_Title_Author__t1"/>
          <p:cNvSpPr txBox="1"/>
          <p:nvPr/>
        </p:nvSpPr>
        <p:spPr>
          <a:xfrm>
            <a:off x="109728" y="1475232"/>
            <a:ext cx="43671744" cy="1706879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Gerard Feller¹</a:t>
            </a:r>
          </a:p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Translated by Ursula Moestapa¹</a:t>
            </a:r>
          </a:p>
        </p:txBody>
      </p:sp>
      <p:sp>
        <p:nvSpPr>
          <p:cNvPr id="12" name="p_Self_Centered_Culture__t0"/>
          <p:cNvSpPr txBox="1"/>
          <p:nvPr/>
        </p:nvSpPr>
        <p:spPr>
          <a:xfrm>
            <a:off x="109728" y="3401568"/>
            <a:ext cx="23693026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Self-Centered Culture</a:t>
            </a:r>
          </a:p>
        </p:txBody>
      </p:sp>
      <p:sp>
        <p:nvSpPr>
          <p:cNvPr id="13" name="p_Self_Centered_Culture__t1"/>
          <p:cNvSpPr txBox="1"/>
          <p:nvPr/>
        </p:nvSpPr>
        <p:spPr>
          <a:xfrm>
            <a:off x="109728" y="4572000"/>
            <a:ext cx="23693026" cy="577291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•Western culture emphasizes individualism and self-centeredness.</a:t>
            </a:r>
          </a:p>
          <a:p>
            <a:pPr algn="l">
              <a:defRPr sz="4800"/>
            </a:pPr>
            <a:r>
              <a:rPr b="0" i="0"/>
              <a:t>•Children lack physical consolation, leading to emotional neglect.</a:t>
            </a:r>
          </a:p>
          <a:p>
            <a:pPr algn="l">
              <a:defRPr sz="4800"/>
            </a:pPr>
            <a:r>
              <a:rPr b="0" i="0"/>
              <a:t>•Social media use correlates with increased narcissism.</a:t>
            </a:r>
          </a:p>
          <a:p>
            <a:pPr algn="l">
              <a:defRPr sz="4800"/>
            </a:pPr>
            <a:r>
              <a:rPr b="0" i="0"/>
              <a:t>•Material gifts often replace physical affection.</a:t>
            </a:r>
          </a:p>
        </p:txBody>
      </p:sp>
      <p:sp>
        <p:nvSpPr>
          <p:cNvPr id="14" name="p_Sense_of_Touching__t0"/>
          <p:cNvSpPr txBox="1"/>
          <p:nvPr/>
        </p:nvSpPr>
        <p:spPr>
          <a:xfrm>
            <a:off x="109728" y="10564371"/>
            <a:ext cx="23693026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Sense of Touching</a:t>
            </a:r>
          </a:p>
        </p:txBody>
      </p:sp>
      <p:sp>
        <p:nvSpPr>
          <p:cNvPr id="15" name="p_Sense_of_Touching__t1"/>
          <p:cNvSpPr txBox="1"/>
          <p:nvPr/>
        </p:nvSpPr>
        <p:spPr>
          <a:xfrm>
            <a:off x="109728" y="11734803"/>
            <a:ext cx="23693026" cy="561000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•Human contact begins with the mother, linked by the umbilical cord.</a:t>
            </a:r>
          </a:p>
          <a:p>
            <a:pPr algn="l">
              <a:defRPr sz="4800"/>
            </a:pPr>
            <a:r>
              <a:rPr b="0" i="0"/>
              <a:t>•Physical touch is essential for connectedness and nourishment.</a:t>
            </a:r>
          </a:p>
          <a:p>
            <a:pPr algn="l">
              <a:defRPr sz="4800"/>
            </a:pPr>
            <a:r>
              <a:rPr b="0" i="0"/>
              <a:t>•Touch reduces anxiety and strengthens the immune system.</a:t>
            </a:r>
          </a:p>
          <a:p>
            <a:pPr algn="l">
              <a:defRPr sz="4800"/>
            </a:pPr>
            <a:r>
              <a:rPr b="0" i="0"/>
              <a:t>•Oxytocin, activated by touch, enhances emotional security.</a:t>
            </a:r>
          </a:p>
          <a:p>
            <a:pPr algn="l">
              <a:defRPr sz="4800"/>
            </a:pPr>
            <a:r>
              <a:rPr b="0" i="0"/>
              <a:t>•Affectionate touch regulates muscle tension and confirms closeness.</a:t>
            </a:r>
          </a:p>
        </p:txBody>
      </p:sp>
      <p:sp>
        <p:nvSpPr>
          <p:cNvPr id="16" name="p_Western_Culture_Touching__t0"/>
          <p:cNvSpPr txBox="1"/>
          <p:nvPr/>
        </p:nvSpPr>
        <p:spPr>
          <a:xfrm>
            <a:off x="109728" y="17564269"/>
            <a:ext cx="23693026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Western Culture Touching</a:t>
            </a:r>
          </a:p>
        </p:txBody>
      </p:sp>
      <p:sp>
        <p:nvSpPr>
          <p:cNvPr id="17" name="p_Western_Culture_Touching__t1"/>
          <p:cNvSpPr txBox="1"/>
          <p:nvPr/>
        </p:nvSpPr>
        <p:spPr>
          <a:xfrm>
            <a:off x="109728" y="18734701"/>
            <a:ext cx="23693026" cy="585436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•Touch is often associated with sex, coercion, or power.</a:t>
            </a:r>
          </a:p>
          <a:p>
            <a:pPr algn="l">
              <a:defRPr sz="4800"/>
            </a:pPr>
            <a:r>
              <a:rPr b="0" i="0"/>
              <a:t>•Reports of sexual harassment highlight this association.</a:t>
            </a:r>
          </a:p>
          <a:p>
            <a:pPr algn="l">
              <a:defRPr sz="4800"/>
            </a:pPr>
            <a:r>
              <a:rPr b="0" i="0"/>
              <a:t>•Touching as comfort or encouragement is less discussed.</a:t>
            </a:r>
          </a:p>
          <a:p>
            <a:pPr algn="l">
              <a:defRPr sz="4800"/>
            </a:pPr>
            <a:r>
              <a:rPr b="0" i="0"/>
              <a:t>•In the Netherlands, touching is often considered taboo.</a:t>
            </a:r>
          </a:p>
          <a:p>
            <a:pPr algn="l">
              <a:defRPr sz="4800"/>
            </a:pPr>
            <a:r>
              <a:rPr b="0" i="0"/>
              <a:t>•There is a strong need for tenderness and intimacy.</a:t>
            </a:r>
          </a:p>
        </p:txBody>
      </p:sp>
      <p:sp>
        <p:nvSpPr>
          <p:cNvPr id="18" name="p_Love_Demonstration__t0"/>
          <p:cNvSpPr txBox="1"/>
          <p:nvPr/>
        </p:nvSpPr>
        <p:spPr>
          <a:xfrm>
            <a:off x="109728" y="24808525"/>
            <a:ext cx="23693026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Love Demonstration</a:t>
            </a:r>
          </a:p>
        </p:txBody>
      </p:sp>
      <p:sp>
        <p:nvSpPr>
          <p:cNvPr id="19" name="p_Love_Demonstration__t1"/>
          <p:cNvSpPr txBox="1"/>
          <p:nvPr/>
        </p:nvSpPr>
        <p:spPr>
          <a:xfrm>
            <a:off x="109728" y="25978957"/>
            <a:ext cx="23693026" cy="6829714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•Love is essential for healing, but often neglected in practice.</a:t>
            </a:r>
          </a:p>
          <a:p>
            <a:pPr algn="l">
              <a:defRPr sz="4800"/>
            </a:pPr>
            <a:r>
              <a:rPr b="0" i="0"/>
              <a:t>•Christian families and churches should be centers of love and care.</a:t>
            </a:r>
          </a:p>
          <a:p>
            <a:pPr algn="l">
              <a:defRPr sz="4800"/>
            </a:pPr>
            <a:r>
              <a:rPr b="0" i="0"/>
              <a:t>•Secularization has diminished the practice of love within the church.</a:t>
            </a:r>
          </a:p>
          <a:p>
            <a:pPr algn="l">
              <a:defRPr sz="4800"/>
            </a:pPr>
            <a:r>
              <a:rPr b="0" i="0"/>
              <a:t>•The Bible commands love 508 times, yet it is often not practiced.</a:t>
            </a:r>
          </a:p>
          <a:p>
            <a:pPr algn="l">
              <a:defRPr sz="4800"/>
            </a:pPr>
            <a:r>
              <a:rPr b="0" i="0"/>
              <a:t>•Touch and physical affection are often avoided by believers.</a:t>
            </a:r>
          </a:p>
          <a:p>
            <a:pPr algn="l">
              <a:defRPr sz="4800"/>
            </a:pPr>
            <a:r>
              <a:rPr b="0" i="0"/>
              <a:t>•A story illustrates the lack of emotional support at a deathbed.</a:t>
            </a:r>
          </a:p>
        </p:txBody>
      </p:sp>
      <p:sp>
        <p:nvSpPr>
          <p:cNvPr id="20" name="p_Ways_of_Touching__t0"/>
          <p:cNvSpPr txBox="1"/>
          <p:nvPr/>
        </p:nvSpPr>
        <p:spPr>
          <a:xfrm>
            <a:off x="24022210" y="3401568"/>
            <a:ext cx="19759261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Ways of Touching</a:t>
            </a:r>
          </a:p>
        </p:txBody>
      </p:sp>
      <p:sp>
        <p:nvSpPr>
          <p:cNvPr id="21" name="p_Ways_of_Touching__t1"/>
          <p:cNvSpPr txBox="1"/>
          <p:nvPr/>
        </p:nvSpPr>
        <p:spPr>
          <a:xfrm>
            <a:off x="24022210" y="4572000"/>
            <a:ext cx="19759261" cy="733324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•Different types of touch convey various messages.</a:t>
            </a:r>
          </a:p>
          <a:p>
            <a:pPr algn="l">
              <a:defRPr sz="4800"/>
            </a:pPr>
            <a:r>
              <a:rPr b="0" i="0"/>
              <a:t>•A handshake can reveal much about a person.</a:t>
            </a:r>
          </a:p>
          <a:p>
            <a:pPr algn="l">
              <a:defRPr sz="4800"/>
            </a:pPr>
            <a:r>
              <a:rPr b="0" i="0"/>
              <a:t>•Social kisses are becoming more fashionable.</a:t>
            </a:r>
          </a:p>
          <a:p>
            <a:pPr algn="l">
              <a:defRPr sz="4800"/>
            </a:pPr>
            <a:r>
              <a:rPr b="0" i="0"/>
              <a:t>•The intention behind a touch affects its quality.</a:t>
            </a:r>
          </a:p>
          <a:p>
            <a:pPr algn="l">
              <a:defRPr sz="4800"/>
            </a:pPr>
            <a:r>
              <a:rPr b="0" i="0"/>
              <a:t>•Sensitivity is crucial when touching someone.</a:t>
            </a:r>
          </a:p>
        </p:txBody>
      </p:sp>
      <p:sp>
        <p:nvSpPr>
          <p:cNvPr id="22" name="p_Jesus_the_Perfect_Toucher__t0"/>
          <p:cNvSpPr txBox="1"/>
          <p:nvPr/>
        </p:nvSpPr>
        <p:spPr>
          <a:xfrm>
            <a:off x="24022210" y="12124697"/>
            <a:ext cx="19759261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Jesus the Perfect Toucher</a:t>
            </a:r>
          </a:p>
        </p:txBody>
      </p:sp>
      <p:sp>
        <p:nvSpPr>
          <p:cNvPr id="23" name="p_Jesus_the_Perfect_Toucher__t1"/>
          <p:cNvSpPr txBox="1"/>
          <p:nvPr/>
        </p:nvSpPr>
        <p:spPr>
          <a:xfrm>
            <a:off x="24022210" y="13295129"/>
            <a:ext cx="19759261" cy="831564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•Jesus' acts were signs of His spiritual life, not sorceries.</a:t>
            </a:r>
          </a:p>
          <a:p>
            <a:pPr algn="l">
              <a:defRPr sz="4800"/>
            </a:pPr>
            <a:r>
              <a:rPr b="0" i="0"/>
              <a:t>•His actions were driven by love and moral purposes.</a:t>
            </a:r>
          </a:p>
          <a:p>
            <a:pPr algn="l">
              <a:defRPr sz="4800"/>
            </a:pPr>
            <a:r>
              <a:rPr b="0" i="0"/>
              <a:t>•Jesus' touch was compassionate, especially towards the sick.</a:t>
            </a:r>
          </a:p>
          <a:p>
            <a:pPr algn="l">
              <a:defRPr sz="4800"/>
            </a:pPr>
            <a:r>
              <a:rPr b="0" i="0"/>
              <a:t>•He showed love by touching those considered unclean.</a:t>
            </a:r>
          </a:p>
          <a:p>
            <a:pPr algn="l">
              <a:defRPr sz="4800"/>
            </a:pPr>
            <a:r>
              <a:rPr b="0" i="0"/>
              <a:t>•His compassion extended to children and the grieving.</a:t>
            </a:r>
          </a:p>
          <a:p>
            <a:pPr algn="l">
              <a:defRPr sz="4800"/>
            </a:pPr>
            <a:r>
              <a:rPr b="0" i="0"/>
              <a:t>•Jesus was sensitive and moved by others' suffering.</a:t>
            </a:r>
          </a:p>
          <a:p>
            <a:pPr algn="l">
              <a:defRPr sz="4800"/>
            </a:pPr>
            <a:r>
              <a:rPr b="0" i="0"/>
              <a:t>•He expressed emotions openly, without suppression.</a:t>
            </a:r>
          </a:p>
          <a:p>
            <a:pPr algn="l">
              <a:defRPr sz="4800"/>
            </a:pPr>
            <a:r>
              <a:rPr b="0" i="0"/>
              <a:t>•Despite knowing His resurrection, He felt human pain.</a:t>
            </a:r>
          </a:p>
        </p:txBody>
      </p:sp>
      <p:sp>
        <p:nvSpPr>
          <p:cNvPr id="24" name="p_Finally__t0"/>
          <p:cNvSpPr txBox="1"/>
          <p:nvPr/>
        </p:nvSpPr>
        <p:spPr>
          <a:xfrm>
            <a:off x="24022210" y="21830233"/>
            <a:ext cx="19759261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Finally</a:t>
            </a:r>
          </a:p>
        </p:txBody>
      </p:sp>
      <p:sp>
        <p:nvSpPr>
          <p:cNvPr id="25" name="p_Finally__t1"/>
          <p:cNvSpPr txBox="1"/>
          <p:nvPr/>
        </p:nvSpPr>
        <p:spPr>
          <a:xfrm>
            <a:off x="24022210" y="23000665"/>
            <a:ext cx="19759261" cy="980800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•Love in the Church must have a practical dimension.</a:t>
            </a:r>
          </a:p>
          <a:p>
            <a:pPr algn="l">
              <a:defRPr sz="4800"/>
            </a:pPr>
            <a:r>
              <a:rPr b="0" i="0"/>
              <a:t>•Christ desires believers to physically express love through touch.</a:t>
            </a:r>
          </a:p>
          <a:p>
            <a:pPr algn="l">
              <a:defRPr sz="4800"/>
            </a:pPr>
            <a:r>
              <a:rPr b="0" i="0"/>
              <a:t>•Touching should be done with permission, respect, and warmth.</a:t>
            </a:r>
          </a:p>
          <a:p>
            <a:pPr algn="l">
              <a:defRPr sz="4800"/>
            </a:pPr>
            <a:r>
              <a:rPr b="0" i="0"/>
              <a:t>•Conditions for touching include transparency and dialogue.</a:t>
            </a:r>
          </a:p>
          <a:p>
            <a:pPr algn="l">
              <a:defRPr sz="4800"/>
            </a:pPr>
            <a:r>
              <a:rPr b="0" i="0"/>
              <a:t>•Touching must be adapted to the individual's needs and responses.</a:t>
            </a:r>
          </a:p>
          <a:p>
            <a:pPr algn="l">
              <a:defRPr sz="4800"/>
            </a:pPr>
            <a:r>
              <a:rPr b="0" i="0"/>
              <a:t>•Training and natural development can enhance touching skills.</a:t>
            </a:r>
          </a:p>
          <a:p>
            <a:pPr algn="l">
              <a:defRPr sz="4800"/>
            </a:pPr>
            <a:r>
              <a:rPr b="0" i="0"/>
              <a:t>•Psycho-pastoral care helps express and process grief.</a:t>
            </a:r>
          </a:p>
          <a:p>
            <a:pPr algn="l">
              <a:defRPr sz="4800"/>
            </a:pPr>
            <a:r>
              <a:rPr b="0" i="0"/>
              <a:t>•Both professional and voluntary pastoral care are essential.</a:t>
            </a:r>
          </a:p>
          <a:p>
            <a:pPr algn="l">
              <a:defRPr sz="4800"/>
            </a:pPr>
            <a:r>
              <a:rPr b="0" i="0"/>
              <a:t>•Teaching about touching from Christ's love is needed.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