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19608032" cy="822396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Identity_Worth"/>
          <p:cNvSpPr txBox="1"/>
          <p:nvPr/>
        </p:nvSpPr>
        <p:spPr>
          <a:xfrm>
            <a:off x="0" y="11515805"/>
            <a:ext cx="19608032" cy="1054419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Whole_Man_Diagnosis"/>
          <p:cNvSpPr txBox="1"/>
          <p:nvPr/>
        </p:nvSpPr>
        <p:spPr>
          <a:xfrm>
            <a:off x="0" y="22060003"/>
            <a:ext cx="19608032" cy="1085839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Three_Diagnostic_Steps"/>
          <p:cNvSpPr txBox="1"/>
          <p:nvPr/>
        </p:nvSpPr>
        <p:spPr>
          <a:xfrm>
            <a:off x="19608032" y="3291840"/>
            <a:ext cx="24283167" cy="74993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Imbalances"/>
          <p:cNvSpPr txBox="1"/>
          <p:nvPr/>
        </p:nvSpPr>
        <p:spPr>
          <a:xfrm>
            <a:off x="19608032" y="10791180"/>
            <a:ext cx="24283167" cy="794820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Worldly_Spiritual_Reality"/>
          <p:cNvSpPr txBox="1"/>
          <p:nvPr/>
        </p:nvSpPr>
        <p:spPr>
          <a:xfrm>
            <a:off x="19608032" y="18739387"/>
            <a:ext cx="24283167" cy="685531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Trauma_Development"/>
          <p:cNvSpPr txBox="1"/>
          <p:nvPr/>
        </p:nvSpPr>
        <p:spPr>
          <a:xfrm>
            <a:off x="19608032" y="25594702"/>
            <a:ext cx="24283167" cy="732369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Christian Counselling: Integrating Body, Soul, and Spirit</a:t>
            </a:r>
          </a:p>
        </p:txBody>
      </p:sp>
      <p:sp>
        <p:nvSpPr>
          <p:cNvPr id="11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¹Translated by H.D. Boyd</a:t>
            </a:r>
          </a:p>
        </p:txBody>
      </p:sp>
      <p:sp>
        <p:nvSpPr>
          <p:cNvPr id="12" name="p_Introduction__t0"/>
          <p:cNvSpPr txBox="1"/>
          <p:nvPr/>
        </p:nvSpPr>
        <p:spPr>
          <a:xfrm>
            <a:off x="109728" y="3401568"/>
            <a:ext cx="1938857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3" name="p_Introduction__t1"/>
          <p:cNvSpPr txBox="1"/>
          <p:nvPr/>
        </p:nvSpPr>
        <p:spPr>
          <a:xfrm>
            <a:off x="109728" y="4572000"/>
            <a:ext cx="19388576" cy="683407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•Christian counsellors encounter complex challenges.</a:t>
            </a:r>
          </a:p>
          <a:p>
            <a:pPr algn="l">
              <a:defRPr sz="4800"/>
            </a:pPr>
            <a:r>
              <a:rPr b="0" i="0"/>
              <a:t>•Shift from dualistic to holistic views of mankind.</a:t>
            </a:r>
          </a:p>
          <a:p>
            <a:pPr algn="l">
              <a:defRPr sz="4800"/>
            </a:pPr>
            <a:r>
              <a:rPr b="0" i="0"/>
              <a:t>•Integral medicine emphasizes body, soul, and spirit unity.</a:t>
            </a:r>
          </a:p>
          <a:p>
            <a:pPr algn="l">
              <a:defRPr sz="4800"/>
            </a:pPr>
            <a:r>
              <a:rPr b="0" i="0"/>
              <a:t>•Holism and psychosomatics support a unified approach.</a:t>
            </a:r>
          </a:p>
        </p:txBody>
      </p:sp>
      <p:sp>
        <p:nvSpPr>
          <p:cNvPr id="14" name="p_Identity_Worth__t0"/>
          <p:cNvSpPr txBox="1"/>
          <p:nvPr/>
        </p:nvSpPr>
        <p:spPr>
          <a:xfrm>
            <a:off x="109728" y="11625533"/>
            <a:ext cx="1938857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Identity &amp; Worth</a:t>
            </a:r>
          </a:p>
        </p:txBody>
      </p:sp>
      <p:sp>
        <p:nvSpPr>
          <p:cNvPr id="15" name="p_Identity_Worth__t1"/>
          <p:cNvSpPr txBox="1"/>
          <p:nvPr/>
        </p:nvSpPr>
        <p:spPr>
          <a:xfrm>
            <a:off x="109728" y="12795965"/>
            <a:ext cx="19388576" cy="915431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•Counselling has shifted from organic to personal and relational focuses.</a:t>
            </a:r>
          </a:p>
          <a:p>
            <a:pPr algn="l">
              <a:defRPr sz="4800"/>
            </a:pPr>
            <a:r>
              <a:rPr b="0" i="0"/>
              <a:t>•The Bible views humans as a unity of body, soul, and spirit.</a:t>
            </a:r>
          </a:p>
          <a:p>
            <a:pPr algn="l">
              <a:defRPr sz="4800"/>
            </a:pPr>
            <a:r>
              <a:rPr b="0" i="0"/>
              <a:t>•Understanding this unity is key to defining health and well-being.</a:t>
            </a:r>
          </a:p>
          <a:p>
            <a:pPr algn="l">
              <a:defRPr sz="4800"/>
            </a:pPr>
            <a:r>
              <a:rPr b="0" i="0"/>
              <a:t>•A holistic Biblical approach is often missing in diverse training.</a:t>
            </a:r>
          </a:p>
        </p:txBody>
      </p:sp>
      <p:sp>
        <p:nvSpPr>
          <p:cNvPr id="16" name="p_Whole_Man_Diagnosis__t0"/>
          <p:cNvSpPr txBox="1"/>
          <p:nvPr/>
        </p:nvSpPr>
        <p:spPr>
          <a:xfrm>
            <a:off x="109728" y="22169731"/>
            <a:ext cx="1938857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Whole Man Diagnosis</a:t>
            </a:r>
          </a:p>
        </p:txBody>
      </p:sp>
      <p:sp>
        <p:nvSpPr>
          <p:cNvPr id="17" name="p_Whole_Man_Diagnosis__t1"/>
          <p:cNvSpPr txBox="1"/>
          <p:nvPr/>
        </p:nvSpPr>
        <p:spPr>
          <a:xfrm>
            <a:off x="109728" y="23340163"/>
            <a:ext cx="19388576" cy="946850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•Diagnosis requires a comprehensive view of physical, psychological, and spiritual aspects.</a:t>
            </a:r>
          </a:p>
          <a:p>
            <a:pPr algn="l">
              <a:defRPr sz="4800"/>
            </a:pPr>
            <a:r>
              <a:rPr b="0" i="0"/>
              <a:t>•Avoid hasty labeling of symptoms.</a:t>
            </a:r>
          </a:p>
          <a:p>
            <a:pPr algn="l">
              <a:defRPr sz="4800"/>
            </a:pPr>
            <a:r>
              <a:rPr b="0" i="0"/>
              <a:t>•Spiritual life can positively impact physical health.</a:t>
            </a:r>
          </a:p>
          <a:p>
            <a:pPr algn="l">
              <a:defRPr sz="4800"/>
            </a:pPr>
            <a:r>
              <a:rPr b="0" i="0"/>
              <a:t>•Poor health does not indicate poor spirituality.</a:t>
            </a:r>
          </a:p>
          <a:p>
            <a:pPr algn="l">
              <a:defRPr sz="4800"/>
            </a:pPr>
            <a:r>
              <a:rPr b="0" i="0"/>
              <a:t>•Diagnosis should be guided by the Holy Spirit.</a:t>
            </a:r>
          </a:p>
        </p:txBody>
      </p:sp>
      <p:sp>
        <p:nvSpPr>
          <p:cNvPr id="18" name="p_Three_Diagnostic_Steps__t0"/>
          <p:cNvSpPr txBox="1"/>
          <p:nvPr/>
        </p:nvSpPr>
        <p:spPr>
          <a:xfrm>
            <a:off x="19717760" y="3401568"/>
            <a:ext cx="2406371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Three Diagnostic Steps</a:t>
            </a:r>
          </a:p>
        </p:txBody>
      </p:sp>
      <p:sp>
        <p:nvSpPr>
          <p:cNvPr id="19" name="p_Three_Diagnostic_Steps__t1"/>
          <p:cNvSpPr txBox="1"/>
          <p:nvPr/>
        </p:nvSpPr>
        <p:spPr>
          <a:xfrm>
            <a:off x="19717760" y="4572000"/>
            <a:ext cx="24063711" cy="61094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•Biological priority: Check for physical illness first.</a:t>
            </a:r>
          </a:p>
          <a:p>
            <a:pPr algn="l">
              <a:defRPr sz="4800"/>
            </a:pPr>
            <a:r>
              <a:rPr b="0" i="0"/>
              <a:t>•Psychological superiority: Recognize the impact of thoughts and feelings on physical health.</a:t>
            </a:r>
          </a:p>
          <a:p>
            <a:pPr algn="l">
              <a:defRPr sz="4800"/>
            </a:pPr>
            <a:r>
              <a:rPr b="0" i="0"/>
              <a:t>•Spiritual domination: Consider spiritual aspects only after confirming clear symptoms.</a:t>
            </a:r>
          </a:p>
        </p:txBody>
      </p:sp>
      <p:sp>
        <p:nvSpPr>
          <p:cNvPr id="20" name="p_Imbalances__t0"/>
          <p:cNvSpPr txBox="1"/>
          <p:nvPr/>
        </p:nvSpPr>
        <p:spPr>
          <a:xfrm>
            <a:off x="19717760" y="10900908"/>
            <a:ext cx="2406371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Imbalances</a:t>
            </a:r>
          </a:p>
        </p:txBody>
      </p:sp>
      <p:sp>
        <p:nvSpPr>
          <p:cNvPr id="21" name="p_Imbalances__t1"/>
          <p:cNvSpPr txBox="1"/>
          <p:nvPr/>
        </p:nvSpPr>
        <p:spPr>
          <a:xfrm>
            <a:off x="19717760" y="12071340"/>
            <a:ext cx="24063711" cy="655831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•Imbalances can lead to misdiagnosis.</a:t>
            </a:r>
          </a:p>
          <a:p>
            <a:pPr lvl="1" algn="l">
              <a:defRPr sz="4800"/>
            </a:pPr>
            <a:r>
              <a:rPr b="0" i="0"/>
              <a:t>◦Includes spiritual misinterpretations.</a:t>
            </a:r>
          </a:p>
          <a:p>
            <a:pPr lvl="1" algn="l">
              <a:defRPr sz="4800"/>
            </a:pPr>
            <a:r>
              <a:rPr b="0" i="0"/>
              <a:t>◦Overemphasis on physical appearance.</a:t>
            </a:r>
          </a:p>
          <a:p>
            <a:pPr algn="l">
              <a:defRPr sz="4800"/>
            </a:pPr>
            <a:r>
              <a:rPr b="0" i="0"/>
              <a:t>•Counsellors must recognize these.</a:t>
            </a:r>
          </a:p>
        </p:txBody>
      </p:sp>
      <p:sp>
        <p:nvSpPr>
          <p:cNvPr id="22" name="p_Worldly_Spiritual_Reality__t0"/>
          <p:cNvSpPr txBox="1"/>
          <p:nvPr/>
        </p:nvSpPr>
        <p:spPr>
          <a:xfrm>
            <a:off x="19717760" y="18849115"/>
            <a:ext cx="2406371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Worldly &amp; Spiritual Reality</a:t>
            </a:r>
          </a:p>
        </p:txBody>
      </p:sp>
      <p:sp>
        <p:nvSpPr>
          <p:cNvPr id="23" name="p_Worldly_Spiritual_Reality__t1"/>
          <p:cNvSpPr txBox="1"/>
          <p:nvPr/>
        </p:nvSpPr>
        <p:spPr>
          <a:xfrm>
            <a:off x="19717760" y="20019547"/>
            <a:ext cx="24063711" cy="546542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•Balancing spiritual and worldly realities is essential.</a:t>
            </a:r>
          </a:p>
          <a:p>
            <a:pPr algn="l">
              <a:defRPr sz="4800"/>
            </a:pPr>
            <a:r>
              <a:rPr b="0" i="0"/>
              <a:t>•Stress often results from navigating both realities.</a:t>
            </a:r>
          </a:p>
          <a:p>
            <a:pPr algn="l">
              <a:defRPr sz="4800"/>
            </a:pPr>
            <a:r>
              <a:rPr b="0" i="0"/>
              <a:t>•Biblical teachings suggest integrating spiritual insights with worldly duties.</a:t>
            </a:r>
          </a:p>
          <a:p>
            <a:pPr algn="l">
              <a:defRPr sz="4800"/>
            </a:pPr>
            <a:r>
              <a:rPr b="0" i="0"/>
              <a:t>•Effective stress management involves combining these aspects.</a:t>
            </a:r>
          </a:p>
        </p:txBody>
      </p:sp>
      <p:sp>
        <p:nvSpPr>
          <p:cNvPr id="24" name="p_Trauma_Development__t0"/>
          <p:cNvSpPr txBox="1"/>
          <p:nvPr/>
        </p:nvSpPr>
        <p:spPr>
          <a:xfrm>
            <a:off x="19717760" y="25704430"/>
            <a:ext cx="2406371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Trauma &amp; Development</a:t>
            </a:r>
          </a:p>
        </p:txBody>
      </p:sp>
      <p:sp>
        <p:nvSpPr>
          <p:cNvPr id="25" name="p_Trauma_Development__t1"/>
          <p:cNvSpPr txBox="1"/>
          <p:nvPr/>
        </p:nvSpPr>
        <p:spPr>
          <a:xfrm>
            <a:off x="19717760" y="26874862"/>
            <a:ext cx="24063711" cy="593380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•Counselling should address both A-traumas and B-traumas.</a:t>
            </a:r>
          </a:p>
          <a:p>
            <a:pPr lvl="1" algn="l">
              <a:defRPr sz="4800"/>
            </a:pPr>
            <a:r>
              <a:rPr b="0" i="0"/>
              <a:t>◦A-traumas involve missing elements in development.</a:t>
            </a:r>
          </a:p>
          <a:p>
            <a:pPr lvl="1" algn="l">
              <a:defRPr sz="4800"/>
            </a:pPr>
            <a:r>
              <a:rPr b="0" i="0"/>
              <a:t>◦B-traumas are negative experiences impacting growth.</a:t>
            </a:r>
          </a:p>
          <a:p>
            <a:pPr algn="l">
              <a:defRPr sz="4800"/>
            </a:pPr>
            <a:r>
              <a:rPr b="0" i="0"/>
              <a:t>•Understanding these traumas refines counselling approaches.</a:t>
            </a:r>
          </a:p>
          <a:p>
            <a:pPr algn="l">
              <a:defRPr sz="4800"/>
            </a:pPr>
            <a:r>
              <a:rPr b="0" i="0"/>
              <a:t>•Specialized help may be needed for extreme cases.</a:t>
            </a:r>
          </a:p>
          <a:p>
            <a:pPr algn="l">
              <a:defRPr sz="4800"/>
            </a:pPr>
            <a:r>
              <a:rPr b="0" i="0"/>
              <a:t>•A holistic view remains essential in trauma counselling.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