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142024" cy="724147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Future_of_Manipulation"/>
          <p:cNvSpPr txBox="1"/>
          <p:nvPr/>
        </p:nvSpPr>
        <p:spPr>
          <a:xfrm>
            <a:off x="0" y="10533315"/>
            <a:ext cx="23142024" cy="742592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Gene_Therapy_Progress"/>
          <p:cNvSpPr txBox="1"/>
          <p:nvPr/>
        </p:nvSpPr>
        <p:spPr>
          <a:xfrm>
            <a:off x="23142024" y="3291840"/>
            <a:ext cx="20749175" cy="707083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DNA_Dialogue_Topics"/>
          <p:cNvSpPr txBox="1"/>
          <p:nvPr/>
        </p:nvSpPr>
        <p:spPr>
          <a:xfrm>
            <a:off x="23142024" y="10362674"/>
            <a:ext cx="20749175" cy="759656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CRISPR_Cas9_Method"/>
          <p:cNvSpPr txBox="1"/>
          <p:nvPr/>
        </p:nvSpPr>
        <p:spPr>
          <a:xfrm>
            <a:off x="0" y="17959240"/>
            <a:ext cx="23096126" cy="742014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Genetic_Technology"/>
          <p:cNvSpPr txBox="1"/>
          <p:nvPr/>
        </p:nvSpPr>
        <p:spPr>
          <a:xfrm>
            <a:off x="23096126" y="17959240"/>
            <a:ext cx="20795073" cy="742014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Ethical_Considerations"/>
          <p:cNvSpPr txBox="1"/>
          <p:nvPr/>
        </p:nvSpPr>
        <p:spPr>
          <a:xfrm>
            <a:off x="0" y="25379388"/>
            <a:ext cx="21473772" cy="753901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hristian_Perspectives"/>
          <p:cNvSpPr txBox="1"/>
          <p:nvPr/>
        </p:nvSpPr>
        <p:spPr>
          <a:xfrm>
            <a:off x="21473772" y="25379388"/>
            <a:ext cx="22417427" cy="753901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The DNA Dialogue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Not specified¹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92256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922568" cy="585158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21st century is considered the 'golden age' of genetics.</a:t>
            </a:r>
          </a:p>
          <a:p>
            <a:pPr algn="l">
              <a:defRPr sz="4800"/>
            </a:pPr>
            <a:r>
              <a:rPr b="0" i="0"/>
              <a:t>•Global debates focus on the ethics of modifying embryo DNA.</a:t>
            </a:r>
          </a:p>
          <a:p>
            <a:pPr algn="l">
              <a:defRPr sz="4800"/>
            </a:pPr>
            <a:r>
              <a:rPr b="0" i="0"/>
              <a:t>•Germline genetic modification alters DNA at an early life stage.</a:t>
            </a:r>
          </a:p>
          <a:p>
            <a:pPr algn="l">
              <a:defRPr sz="4800"/>
            </a:pPr>
            <a:r>
              <a:rPr b="0" i="0"/>
              <a:t>•Such modifications affect future generations.</a:t>
            </a:r>
          </a:p>
        </p:txBody>
      </p:sp>
      <p:sp>
        <p:nvSpPr>
          <p:cNvPr id="15" name="p_Future_of_Manipulation__t0"/>
          <p:cNvSpPr txBox="1"/>
          <p:nvPr/>
        </p:nvSpPr>
        <p:spPr>
          <a:xfrm>
            <a:off x="109728" y="10643043"/>
            <a:ext cx="2292256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Future of Manipulation</a:t>
            </a:r>
          </a:p>
        </p:txBody>
      </p:sp>
      <p:sp>
        <p:nvSpPr>
          <p:cNvPr id="16" name="p_Future_of_Manipulation__t1"/>
          <p:cNvSpPr txBox="1"/>
          <p:nvPr/>
        </p:nvSpPr>
        <p:spPr>
          <a:xfrm>
            <a:off x="109728" y="11813475"/>
            <a:ext cx="22922568" cy="603603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•Embryo creation for scientific purposes is currently prohibited in the Netherlands.</a:t>
            </a:r>
          </a:p>
          <a:p>
            <a:pPr algn="l">
              <a:defRPr sz="4800"/>
            </a:pPr>
            <a:r>
              <a:rPr b="0" i="0"/>
              <a:t>•Discussions are ongoing about amending laws for research on fertility and serious diseases.</a:t>
            </a:r>
          </a:p>
          <a:p>
            <a:pPr algn="l">
              <a:defRPr sz="4800"/>
            </a:pPr>
            <a:r>
              <a:rPr b="0" i="0"/>
              <a:t>•CRISPR-Cas technology offers potential advancements in gene therapy.</a:t>
            </a:r>
          </a:p>
        </p:txBody>
      </p:sp>
      <p:sp>
        <p:nvSpPr>
          <p:cNvPr id="17" name="p_Gene_Therapy_Progress__t0"/>
          <p:cNvSpPr txBox="1"/>
          <p:nvPr/>
        </p:nvSpPr>
        <p:spPr>
          <a:xfrm>
            <a:off x="23251752" y="3401568"/>
            <a:ext cx="2052971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Gene Therapy Progress</a:t>
            </a:r>
          </a:p>
        </p:txBody>
      </p:sp>
      <p:sp>
        <p:nvSpPr>
          <p:cNvPr id="18" name="p_Gene_Therapy_Progress__t1"/>
          <p:cNvSpPr txBox="1"/>
          <p:nvPr/>
        </p:nvSpPr>
        <p:spPr>
          <a:xfrm>
            <a:off x="23251752" y="4572000"/>
            <a:ext cx="20529719" cy="56809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•Advancements in gene therapy are being made.</a:t>
            </a:r>
          </a:p>
          <a:p>
            <a:pPr algn="l">
              <a:defRPr sz="4800"/>
            </a:pPr>
            <a:r>
              <a:rPr b="0" i="0"/>
              <a:t>•Emerging treatments for leukemia and muscle diseases.</a:t>
            </a:r>
          </a:p>
          <a:p>
            <a:pPr algn="l">
              <a:defRPr sz="4800"/>
            </a:pPr>
            <a:r>
              <a:rPr b="0" i="0"/>
              <a:t>•Techniques include using viral vectors.</a:t>
            </a:r>
          </a:p>
          <a:p>
            <a:pPr algn="l">
              <a:defRPr sz="4800"/>
            </a:pPr>
            <a:r>
              <a:rPr b="0" i="0"/>
              <a:t>•Editing immune cells to target tumors.</a:t>
            </a:r>
          </a:p>
        </p:txBody>
      </p:sp>
      <p:sp>
        <p:nvSpPr>
          <p:cNvPr id="19" name="p_DNA_Dialogue_Topics__t0"/>
          <p:cNvSpPr txBox="1"/>
          <p:nvPr/>
        </p:nvSpPr>
        <p:spPr>
          <a:xfrm>
            <a:off x="23251752" y="10472402"/>
            <a:ext cx="2052971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DNA Dialogue Topics</a:t>
            </a:r>
          </a:p>
        </p:txBody>
      </p:sp>
      <p:sp>
        <p:nvSpPr>
          <p:cNvPr id="20" name="p_DNA_Dialogue_Topics__t1"/>
          <p:cNvSpPr txBox="1"/>
          <p:nvPr/>
        </p:nvSpPr>
        <p:spPr>
          <a:xfrm>
            <a:off x="23251752" y="11642834"/>
            <a:ext cx="20529719" cy="620667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•DNA modification in embryos.</a:t>
            </a:r>
          </a:p>
          <a:p>
            <a:pPr algn="l">
              <a:defRPr sz="4800"/>
            </a:pPr>
            <a:r>
              <a:rPr b="0" i="0"/>
              <a:t>•Embryo selection to prevent hereditary diseases.</a:t>
            </a:r>
          </a:p>
          <a:p>
            <a:pPr algn="l">
              <a:defRPr sz="4800"/>
            </a:pPr>
            <a:r>
              <a:rPr b="0" i="0"/>
              <a:t>•Cultivation of human organs in animals.</a:t>
            </a:r>
          </a:p>
          <a:p>
            <a:pPr algn="l">
              <a:defRPr sz="4800"/>
            </a:pPr>
            <a:r>
              <a:rPr b="0" i="0"/>
              <a:t>•Production of artificial embryos.</a:t>
            </a:r>
          </a:p>
        </p:txBody>
      </p:sp>
      <p:sp>
        <p:nvSpPr>
          <p:cNvPr id="21" name="p_CRISPR_Cas9_Method__t0"/>
          <p:cNvSpPr txBox="1"/>
          <p:nvPr/>
        </p:nvSpPr>
        <p:spPr>
          <a:xfrm>
            <a:off x="109728" y="18068968"/>
            <a:ext cx="2287667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CRISPR-Cas9 Method</a:t>
            </a:r>
          </a:p>
        </p:txBody>
      </p:sp>
      <p:sp>
        <p:nvSpPr>
          <p:cNvPr id="22" name="p_CRISPR_Cas9_Method__t1"/>
          <p:cNvSpPr txBox="1"/>
          <p:nvPr/>
        </p:nvSpPr>
        <p:spPr>
          <a:xfrm>
            <a:off x="109728" y="19239400"/>
            <a:ext cx="22876670" cy="603025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•CRISPR-Cas9 is a method for germline genetic modification.</a:t>
            </a:r>
          </a:p>
          <a:p>
            <a:pPr algn="l">
              <a:defRPr sz="4800"/>
            </a:pPr>
            <a:r>
              <a:rPr b="0" i="0"/>
              <a:t>•He Jiankui, a Chinese researcher, used it to alter the DNA of two babies.</a:t>
            </a:r>
          </a:p>
          <a:p>
            <a:pPr algn="l">
              <a:defRPr sz="4800"/>
            </a:pPr>
            <a:r>
              <a:rPr b="0" i="0"/>
              <a:t>•The modification aimed to reduce the risk of AIDS.</a:t>
            </a:r>
          </a:p>
          <a:p>
            <a:pPr algn="l">
              <a:defRPr sz="4800"/>
            </a:pPr>
            <a:r>
              <a:rPr b="0" i="0"/>
              <a:t>•This action raised significant ethical concerns.</a:t>
            </a:r>
          </a:p>
          <a:p>
            <a:pPr algn="l">
              <a:defRPr sz="4800"/>
            </a:pPr>
            <a:r>
              <a:rPr b="0" i="0"/>
              <a:t>•The situation highlights the need for caution in genetic modification.</a:t>
            </a:r>
          </a:p>
        </p:txBody>
      </p:sp>
      <p:sp>
        <p:nvSpPr>
          <p:cNvPr id="23" name="p_Genetic_Technology__t0"/>
          <p:cNvSpPr txBox="1"/>
          <p:nvPr/>
        </p:nvSpPr>
        <p:spPr>
          <a:xfrm>
            <a:off x="23205854" y="18068968"/>
            <a:ext cx="2057561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Genetic Technology</a:t>
            </a:r>
          </a:p>
        </p:txBody>
      </p:sp>
      <p:sp>
        <p:nvSpPr>
          <p:cNvPr id="24" name="p_Genetic_Technology__t1"/>
          <p:cNvSpPr txBox="1"/>
          <p:nvPr/>
        </p:nvSpPr>
        <p:spPr>
          <a:xfrm>
            <a:off x="23205854" y="19239400"/>
            <a:ext cx="20575617" cy="603025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•Involves direct modification of DNA.</a:t>
            </a:r>
          </a:p>
          <a:p>
            <a:pPr algn="l">
              <a:defRPr sz="4800"/>
            </a:pPr>
            <a:r>
              <a:rPr b="0" i="0"/>
              <a:t>•Contrasts with classic biotechnology.</a:t>
            </a:r>
          </a:p>
          <a:p>
            <a:pPr algn="l">
              <a:defRPr sz="4800"/>
            </a:pPr>
            <a:r>
              <a:rPr b="0" i="0"/>
              <a:t>•Includes recombinant DNA technology.</a:t>
            </a:r>
          </a:p>
          <a:p>
            <a:pPr algn="l">
              <a:defRPr sz="4800"/>
            </a:pPr>
            <a:r>
              <a:rPr b="0" i="0"/>
              <a:t>•More radical than body cell modification.</a:t>
            </a:r>
          </a:p>
        </p:txBody>
      </p:sp>
      <p:sp>
        <p:nvSpPr>
          <p:cNvPr id="25" name="p_Ethical_Considerations__t0"/>
          <p:cNvSpPr txBox="1"/>
          <p:nvPr/>
        </p:nvSpPr>
        <p:spPr>
          <a:xfrm>
            <a:off x="109728" y="25489116"/>
            <a:ext cx="2125431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Ethical Considerations</a:t>
            </a:r>
          </a:p>
        </p:txBody>
      </p:sp>
      <p:sp>
        <p:nvSpPr>
          <p:cNvPr id="26" name="p_Ethical_Considerations__t1"/>
          <p:cNvSpPr txBox="1"/>
          <p:nvPr/>
        </p:nvSpPr>
        <p:spPr>
          <a:xfrm>
            <a:off x="109728" y="26659548"/>
            <a:ext cx="21254316" cy="614912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•Protection of embryos is a key ethical concern.</a:t>
            </a:r>
          </a:p>
          <a:p>
            <a:pPr algn="l">
              <a:defRPr sz="4800"/>
            </a:pPr>
            <a:r>
              <a:rPr b="0" i="0"/>
              <a:t>•Debates on the definition of life are ongoing.</a:t>
            </a:r>
          </a:p>
          <a:p>
            <a:pPr algn="l">
              <a:defRPr sz="4800"/>
            </a:pPr>
            <a:r>
              <a:rPr b="0" i="0"/>
              <a:t>•Creating human-animal chimeras raises ethical questions.</a:t>
            </a:r>
          </a:p>
          <a:p>
            <a:pPr algn="l">
              <a:defRPr sz="4800"/>
            </a:pPr>
            <a:r>
              <a:rPr b="0" i="0"/>
              <a:t>•Balancing scientific progress with ethical boundaries is crucial.</a:t>
            </a:r>
          </a:p>
        </p:txBody>
      </p:sp>
      <p:sp>
        <p:nvSpPr>
          <p:cNvPr id="27" name="p_Christian_Perspectives__t0"/>
          <p:cNvSpPr txBox="1"/>
          <p:nvPr/>
        </p:nvSpPr>
        <p:spPr>
          <a:xfrm>
            <a:off x="21583500" y="25489116"/>
            <a:ext cx="2219797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Christian Perspectives</a:t>
            </a:r>
          </a:p>
        </p:txBody>
      </p:sp>
      <p:sp>
        <p:nvSpPr>
          <p:cNvPr id="28" name="p_Christian_Perspectives__t1"/>
          <p:cNvSpPr txBox="1"/>
          <p:nvPr/>
        </p:nvSpPr>
        <p:spPr>
          <a:xfrm>
            <a:off x="21583500" y="26659548"/>
            <a:ext cx="22197971" cy="614912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•Emphasizes the sanctity of life.</a:t>
            </a:r>
          </a:p>
          <a:p>
            <a:pPr algn="l">
              <a:defRPr sz="4800"/>
            </a:pPr>
            <a:r>
              <a:rPr b="0" i="0"/>
              <a:t>•Cautions against genetic manipulation.</a:t>
            </a:r>
          </a:p>
          <a:p>
            <a:pPr algn="l">
              <a:defRPr sz="4800"/>
            </a:pPr>
            <a:r>
              <a:rPr b="0" i="0"/>
              <a:t>•Concerns about 'designer babies' and human dignity.</a:t>
            </a:r>
          </a:p>
          <a:p>
            <a:pPr algn="l">
              <a:defRPr sz="4800"/>
            </a:pPr>
            <a:r>
              <a:rPr b="0" i="0"/>
              <a:t>•Potential conflict with religious beliefs.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