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2679180" cy="991136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Illness_Profit"/>
          <p:cNvSpPr txBox="1"/>
          <p:nvPr/>
        </p:nvSpPr>
        <p:spPr>
          <a:xfrm>
            <a:off x="0" y="13203206"/>
            <a:ext cx="22679180" cy="1077890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Psychosomatic_Mechanisms"/>
          <p:cNvSpPr txBox="1"/>
          <p:nvPr/>
        </p:nvSpPr>
        <p:spPr>
          <a:xfrm>
            <a:off x="22679180" y="3291840"/>
            <a:ext cx="21212019" cy="1099442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Sin_and_Illness"/>
          <p:cNvSpPr txBox="1"/>
          <p:nvPr/>
        </p:nvSpPr>
        <p:spPr>
          <a:xfrm>
            <a:off x="22679180" y="14286261"/>
            <a:ext cx="21212019" cy="969585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Confession"/>
          <p:cNvSpPr txBox="1"/>
          <p:nvPr/>
        </p:nvSpPr>
        <p:spPr>
          <a:xfrm>
            <a:off x="0" y="23982115"/>
            <a:ext cx="22637568" cy="893628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Application"/>
          <p:cNvSpPr txBox="1"/>
          <p:nvPr/>
        </p:nvSpPr>
        <p:spPr>
          <a:xfrm>
            <a:off x="22637568" y="23982115"/>
            <a:ext cx="21253631" cy="893628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Do you wish to get well?</a:t>
            </a:r>
          </a:p>
        </p:txBody>
      </p:sp>
      <p:sp>
        <p:nvSpPr>
          <p:cNvPr id="10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¹Stichting Promise</a:t>
            </a:r>
          </a:p>
        </p:txBody>
      </p:sp>
      <p:sp>
        <p:nvSpPr>
          <p:cNvPr id="11" name="p_Introduction__t0"/>
          <p:cNvSpPr txBox="1"/>
          <p:nvPr/>
        </p:nvSpPr>
        <p:spPr>
          <a:xfrm>
            <a:off x="109728" y="3401568"/>
            <a:ext cx="2245972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2" name="p_Introduction__t1"/>
          <p:cNvSpPr txBox="1"/>
          <p:nvPr/>
        </p:nvSpPr>
        <p:spPr>
          <a:xfrm>
            <a:off x="109728" y="4572000"/>
            <a:ext cx="22459724" cy="852147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•Explores the psychosomatic perspective of illness.</a:t>
            </a:r>
          </a:p>
          <a:p>
            <a:pPr algn="l">
              <a:defRPr sz="4800"/>
            </a:pPr>
            <a:r>
              <a:rPr b="0" i="0"/>
              <a:t>•Uses the biblical story of healing at the pool of Bethesda.</a:t>
            </a:r>
          </a:p>
          <a:p>
            <a:pPr algn="l">
              <a:defRPr sz="4800"/>
            </a:pPr>
            <a:r>
              <a:rPr b="0" i="0"/>
              <a:t>•Questions the desire for healing and its deeper implications.</a:t>
            </a:r>
          </a:p>
          <a:p>
            <a:pPr algn="l">
              <a:defRPr sz="4800"/>
            </a:pPr>
            <a:r>
              <a:rPr b="0" i="0"/>
              <a:t>•Suggests healing involves faith and learning.</a:t>
            </a:r>
          </a:p>
        </p:txBody>
      </p:sp>
      <p:sp>
        <p:nvSpPr>
          <p:cNvPr id="13" name="p_Illness_Profit__t0"/>
          <p:cNvSpPr txBox="1"/>
          <p:nvPr/>
        </p:nvSpPr>
        <p:spPr>
          <a:xfrm>
            <a:off x="109728" y="13312934"/>
            <a:ext cx="2245972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Illness Profit</a:t>
            </a:r>
          </a:p>
        </p:txBody>
      </p:sp>
      <p:sp>
        <p:nvSpPr>
          <p:cNvPr id="14" name="p_Illness_Profit__t1"/>
          <p:cNvSpPr txBox="1"/>
          <p:nvPr/>
        </p:nvSpPr>
        <p:spPr>
          <a:xfrm>
            <a:off x="109728" y="14483366"/>
            <a:ext cx="22459724" cy="938902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•Chronic diseases can provide 'illness profit.'</a:t>
            </a:r>
          </a:p>
          <a:p>
            <a:pPr algn="l">
              <a:defRPr sz="4800"/>
            </a:pPr>
            <a:r>
              <a:rPr b="0" i="0"/>
              <a:t>•Symptoms may serve as an alibi to avoid emotions or responsibilities.</a:t>
            </a:r>
          </a:p>
          <a:p>
            <a:pPr algn="l">
              <a:defRPr sz="4800"/>
            </a:pPr>
            <a:r>
              <a:rPr b="0" i="0"/>
              <a:t>•Includes primary, secondary, and tertiary illness profits.</a:t>
            </a:r>
          </a:p>
          <a:p>
            <a:pPr algn="l">
              <a:defRPr sz="4800"/>
            </a:pPr>
            <a:r>
              <a:rPr b="0" i="0"/>
              <a:t>•Symptoms can offer excuses, attention, or conflict avoidance.</a:t>
            </a:r>
          </a:p>
          <a:p>
            <a:pPr algn="l">
              <a:defRPr sz="4800"/>
            </a:pPr>
            <a:r>
              <a:rPr b="0" i="0"/>
              <a:t>•Understanding these profits is crucial for treatment.</a:t>
            </a:r>
          </a:p>
        </p:txBody>
      </p:sp>
      <p:sp>
        <p:nvSpPr>
          <p:cNvPr id="15" name="p_Psychosomatic_Mechanisms__t0"/>
          <p:cNvSpPr txBox="1"/>
          <p:nvPr/>
        </p:nvSpPr>
        <p:spPr>
          <a:xfrm>
            <a:off x="22788908" y="3401568"/>
            <a:ext cx="2099256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Psychosomatic Mechanisms</a:t>
            </a:r>
          </a:p>
        </p:txBody>
      </p:sp>
      <p:sp>
        <p:nvSpPr>
          <p:cNvPr id="16" name="p_Psychosomatic_Mechanisms__t1"/>
          <p:cNvSpPr txBox="1"/>
          <p:nvPr/>
        </p:nvSpPr>
        <p:spPr>
          <a:xfrm>
            <a:off x="22788908" y="4572000"/>
            <a:ext cx="20992563" cy="960453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•Emotional repression can manifest as physical symptoms.</a:t>
            </a:r>
          </a:p>
          <a:p>
            <a:pPr algn="l">
              <a:defRPr sz="4800"/>
            </a:pPr>
            <a:r>
              <a:rPr b="0" i="0"/>
              <a:t>•The brain shifts focus from emotional to physical issues.</a:t>
            </a:r>
          </a:p>
          <a:p>
            <a:pPr algn="l">
              <a:defRPr sz="4800"/>
            </a:pPr>
            <a:r>
              <a:rPr b="0" i="0"/>
              <a:t>•This survival mode may lead to chronic pain.</a:t>
            </a:r>
          </a:p>
          <a:p>
            <a:pPr algn="l">
              <a:defRPr sz="4800"/>
            </a:pPr>
            <a:r>
              <a:rPr b="0" i="0"/>
              <a:t>•Poor oxygen absorption can also occur.</a:t>
            </a:r>
          </a:p>
          <a:p>
            <a:pPr algn="l">
              <a:defRPr sz="4800"/>
            </a:pPr>
            <a:r>
              <a:rPr b="0" i="0"/>
              <a:t>•Understanding repressed emotions is crucial for treatment.</a:t>
            </a:r>
          </a:p>
        </p:txBody>
      </p:sp>
      <p:sp>
        <p:nvSpPr>
          <p:cNvPr id="17" name="p_Sin_and_Illness__t0"/>
          <p:cNvSpPr txBox="1"/>
          <p:nvPr/>
        </p:nvSpPr>
        <p:spPr>
          <a:xfrm>
            <a:off x="22788908" y="14395989"/>
            <a:ext cx="2099256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Sin and Illness</a:t>
            </a:r>
          </a:p>
        </p:txBody>
      </p:sp>
      <p:sp>
        <p:nvSpPr>
          <p:cNvPr id="18" name="p_Sin_and_Illness__t1"/>
          <p:cNvSpPr txBox="1"/>
          <p:nvPr/>
        </p:nvSpPr>
        <p:spPr>
          <a:xfrm>
            <a:off x="22788908" y="15566421"/>
            <a:ext cx="20992563" cy="830596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•Sin is viewed as a potential cause of illness in biblical teachings.</a:t>
            </a:r>
          </a:p>
          <a:p>
            <a:pPr algn="l">
              <a:defRPr sz="4800"/>
            </a:pPr>
            <a:r>
              <a:rPr b="0" i="0"/>
              <a:t>•Maintaining a pure conscience and strong relationship with God is emphasized for health.</a:t>
            </a:r>
          </a:p>
          <a:p>
            <a:pPr algn="l">
              <a:defRPr sz="4800"/>
            </a:pPr>
            <a:r>
              <a:rPr b="0" i="0"/>
              <a:t>•Confession and repentance are key to alleviating psychosomatic symptoms.</a:t>
            </a:r>
          </a:p>
        </p:txBody>
      </p:sp>
      <p:sp>
        <p:nvSpPr>
          <p:cNvPr id="19" name="p_Confession__t0"/>
          <p:cNvSpPr txBox="1"/>
          <p:nvPr/>
        </p:nvSpPr>
        <p:spPr>
          <a:xfrm>
            <a:off x="109728" y="24091843"/>
            <a:ext cx="22418112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Confession</a:t>
            </a:r>
          </a:p>
        </p:txBody>
      </p:sp>
      <p:sp>
        <p:nvSpPr>
          <p:cNvPr id="20" name="p_Confession__t1"/>
          <p:cNvSpPr txBox="1"/>
          <p:nvPr/>
        </p:nvSpPr>
        <p:spPr>
          <a:xfrm>
            <a:off x="109728" y="25262275"/>
            <a:ext cx="22418112" cy="754639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•Confession of sins can alleviate psychosomatic complaints.</a:t>
            </a:r>
          </a:p>
          <a:p>
            <a:pPr algn="l">
              <a:defRPr sz="4800"/>
            </a:pPr>
            <a:r>
              <a:rPr b="0" i="0"/>
              <a:t>•Aligning with God's view on sin is crucial for relief and joy.</a:t>
            </a:r>
          </a:p>
          <a:p>
            <a:pPr algn="l">
              <a:defRPr sz="4800"/>
            </a:pPr>
            <a:r>
              <a:rPr b="0" i="0"/>
              <a:t>•A sincere heart is essential for spiritual and physical well-being.</a:t>
            </a:r>
          </a:p>
        </p:txBody>
      </p:sp>
      <p:sp>
        <p:nvSpPr>
          <p:cNvPr id="21" name="p_Application__t0"/>
          <p:cNvSpPr txBox="1"/>
          <p:nvPr/>
        </p:nvSpPr>
        <p:spPr>
          <a:xfrm>
            <a:off x="22747296" y="24091843"/>
            <a:ext cx="21034175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Application</a:t>
            </a:r>
          </a:p>
        </p:txBody>
      </p:sp>
      <p:sp>
        <p:nvSpPr>
          <p:cNvPr id="22" name="p_Application__t1"/>
          <p:cNvSpPr txBox="1"/>
          <p:nvPr/>
        </p:nvSpPr>
        <p:spPr>
          <a:xfrm>
            <a:off x="22747296" y="25262275"/>
            <a:ext cx="21034175" cy="754639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•Trust in God is essential during life's challenges.</a:t>
            </a:r>
          </a:p>
          <a:p>
            <a:pPr algn="l">
              <a:defRPr sz="4800"/>
            </a:pPr>
            <a:r>
              <a:rPr b="0" i="0"/>
              <a:t>•Obedience and dependence on Jesus are encouraged.</a:t>
            </a:r>
          </a:p>
          <a:p>
            <a:pPr algn="l">
              <a:defRPr sz="4800"/>
            </a:pPr>
            <a:r>
              <a:rPr b="0" i="0"/>
              <a:t>•Advocates for a compassionate approach to helping others.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