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43891200" cy="3291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var_Poster_Title_Author"/>
          <p:cNvSpPr txBox="1"/>
          <p:nvPr/>
        </p:nvSpPr>
        <p:spPr>
          <a:xfrm>
            <a:off x="0" y="0"/>
            <a:ext cx="43891200" cy="329184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3" name="var_Introduction"/>
          <p:cNvSpPr txBox="1"/>
          <p:nvPr/>
        </p:nvSpPr>
        <p:spPr>
          <a:xfrm>
            <a:off x="0" y="3291840"/>
            <a:ext cx="18868814" cy="6354923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4" name="var_Immaturity_in_Brain"/>
          <p:cNvSpPr txBox="1"/>
          <p:nvPr/>
        </p:nvSpPr>
        <p:spPr>
          <a:xfrm>
            <a:off x="0" y="9646763"/>
            <a:ext cx="18868814" cy="7110803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5" name="var_Mind_Sight"/>
          <p:cNvSpPr txBox="1"/>
          <p:nvPr/>
        </p:nvSpPr>
        <p:spPr>
          <a:xfrm>
            <a:off x="0" y="16757567"/>
            <a:ext cx="18868814" cy="9636488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6" name="var_Reality"/>
          <p:cNvSpPr txBox="1"/>
          <p:nvPr/>
        </p:nvSpPr>
        <p:spPr>
          <a:xfrm>
            <a:off x="0" y="26394055"/>
            <a:ext cx="18868814" cy="6524344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7" name="var_Biblical_Examples"/>
          <p:cNvSpPr txBox="1"/>
          <p:nvPr/>
        </p:nvSpPr>
        <p:spPr>
          <a:xfrm>
            <a:off x="18868814" y="3291840"/>
            <a:ext cx="25022385" cy="10729853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8" name="var_Learning_the_Skill"/>
          <p:cNvSpPr txBox="1"/>
          <p:nvPr/>
        </p:nvSpPr>
        <p:spPr>
          <a:xfrm>
            <a:off x="18868814" y="14021693"/>
            <a:ext cx="25022385" cy="11569118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9" name="var_Consequences"/>
          <p:cNvSpPr txBox="1"/>
          <p:nvPr/>
        </p:nvSpPr>
        <p:spPr>
          <a:xfrm>
            <a:off x="18868814" y="25590812"/>
            <a:ext cx="25022385" cy="7327587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0" name="p_Poster_Title_Author__t0"/>
          <p:cNvSpPr txBox="1"/>
          <p:nvPr/>
        </p:nvSpPr>
        <p:spPr>
          <a:xfrm>
            <a:off x="109728" y="109728"/>
            <a:ext cx="43671744" cy="1365504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6000"/>
            </a:pPr>
            <a:r>
              <a:rPr b="1" i="0">
                <a:solidFill>
                  <a:srgbClr val="FFFFFF"/>
                </a:solidFill>
              </a:rPr>
              <a:t>To see what God sees, to look with your heart.</a:t>
            </a:r>
          </a:p>
        </p:txBody>
      </p:sp>
      <p:sp>
        <p:nvSpPr>
          <p:cNvPr id="11" name="p_Poster_Title_Author__t1"/>
          <p:cNvSpPr txBox="1"/>
          <p:nvPr/>
        </p:nvSpPr>
        <p:spPr>
          <a:xfrm>
            <a:off x="109728" y="1475232"/>
            <a:ext cx="43671744" cy="1706879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Gerard Feller¹</a:t>
            </a:r>
          </a:p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Translated by Ursula Moestapa¹</a:t>
            </a:r>
          </a:p>
        </p:txBody>
      </p:sp>
      <p:sp>
        <p:nvSpPr>
          <p:cNvPr id="12" name="p_Introduction__t0"/>
          <p:cNvSpPr txBox="1"/>
          <p:nvPr/>
        </p:nvSpPr>
        <p:spPr>
          <a:xfrm>
            <a:off x="109728" y="3401568"/>
            <a:ext cx="18649358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13" name="p_Introduction__t1"/>
          <p:cNvSpPr txBox="1"/>
          <p:nvPr/>
        </p:nvSpPr>
        <p:spPr>
          <a:xfrm>
            <a:off x="109728" y="4572000"/>
            <a:ext cx="18649358" cy="496503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•Lack of spiritual maturity causes relational issues.</a:t>
            </a:r>
          </a:p>
          <a:p>
            <a:pPr algn="l">
              <a:defRPr sz="4800"/>
            </a:pPr>
            <a:r>
              <a:rPr b="0" i="0"/>
              <a:t>•The Life Model addresses spiritual development.</a:t>
            </a:r>
          </a:p>
          <a:p>
            <a:pPr algn="l">
              <a:defRPr sz="4800"/>
            </a:pPr>
            <a:r>
              <a:rPr b="0" i="0"/>
              <a:t>•Nineteen brain skills for spiritual growth.</a:t>
            </a:r>
          </a:p>
        </p:txBody>
      </p:sp>
      <p:sp>
        <p:nvSpPr>
          <p:cNvPr id="14" name="p_Immaturity_in_Brain__t0"/>
          <p:cNvSpPr txBox="1"/>
          <p:nvPr/>
        </p:nvSpPr>
        <p:spPr>
          <a:xfrm>
            <a:off x="109728" y="9756491"/>
            <a:ext cx="18649358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Immaturity in Brain</a:t>
            </a:r>
          </a:p>
        </p:txBody>
      </p:sp>
      <p:sp>
        <p:nvSpPr>
          <p:cNvPr id="15" name="p_Immaturity_in_Brain__t1"/>
          <p:cNvSpPr txBox="1"/>
          <p:nvPr/>
        </p:nvSpPr>
        <p:spPr>
          <a:xfrm>
            <a:off x="109728" y="10926923"/>
            <a:ext cx="18649358" cy="572091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•Immaturity leads to despondency and chaos.</a:t>
            </a:r>
          </a:p>
          <a:p>
            <a:pPr algn="l">
              <a:defRPr sz="4800"/>
            </a:pPr>
            <a:r>
              <a:rPr b="0" i="0"/>
              <a:t>•The prefrontal cortex struggles with attention.</a:t>
            </a:r>
          </a:p>
          <a:p>
            <a:pPr algn="l">
              <a:defRPr sz="4800"/>
            </a:pPr>
            <a:r>
              <a:rPr b="0" i="0"/>
              <a:t>•Poor timing in task processing causes issues.</a:t>
            </a:r>
          </a:p>
          <a:p>
            <a:pPr algn="l">
              <a:defRPr sz="4800"/>
            </a:pPr>
            <a:r>
              <a:rPr b="0" i="0"/>
              <a:t>•Proper training fosters creativity.</a:t>
            </a:r>
          </a:p>
        </p:txBody>
      </p:sp>
      <p:sp>
        <p:nvSpPr>
          <p:cNvPr id="16" name="p_Mind_Sight__t0"/>
          <p:cNvSpPr txBox="1"/>
          <p:nvPr/>
        </p:nvSpPr>
        <p:spPr>
          <a:xfrm>
            <a:off x="109728" y="16867295"/>
            <a:ext cx="18649358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Mind Sight</a:t>
            </a:r>
          </a:p>
        </p:txBody>
      </p:sp>
      <p:sp>
        <p:nvSpPr>
          <p:cNvPr id="17" name="p_Mind_Sight__t1"/>
          <p:cNvSpPr txBox="1"/>
          <p:nvPr/>
        </p:nvSpPr>
        <p:spPr>
          <a:xfrm>
            <a:off x="109728" y="18037727"/>
            <a:ext cx="18649358" cy="82466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•Daniel J. Siegel introduces 'mind sight' as a method to reprogram thoughts and emotions.</a:t>
            </a:r>
          </a:p>
          <a:p>
            <a:pPr algn="l">
              <a:defRPr sz="4800"/>
            </a:pPr>
            <a:r>
              <a:rPr b="0" i="0"/>
              <a:t>•Mind sight involves self-reflection to create new consciousness.</a:t>
            </a:r>
          </a:p>
          <a:p>
            <a:pPr algn="l">
              <a:defRPr sz="4800"/>
            </a:pPr>
            <a:r>
              <a:rPr b="0" i="0"/>
              <a:t>•The triangle of well-being includes the spirit, brain, and relationships.</a:t>
            </a:r>
          </a:p>
          <a:p>
            <a:pPr algn="l">
              <a:defRPr sz="4800"/>
            </a:pPr>
            <a:r>
              <a:rPr b="0" i="0"/>
              <a:t>•Siegel explores the influence of the human spirit on thoughts and behaviors.</a:t>
            </a:r>
          </a:p>
          <a:p>
            <a:pPr algn="l">
              <a:defRPr sz="4800"/>
            </a:pPr>
            <a:r>
              <a:rPr b="0" i="0"/>
              <a:t>•Christians can align mind sight with biblical teachings for spiritual renewal.</a:t>
            </a:r>
          </a:p>
          <a:p>
            <a:pPr algn="l">
              <a:defRPr sz="4800"/>
            </a:pPr>
            <a:r>
              <a:rPr b="0" i="0"/>
              <a:t>•Mature Christians learn to depend on God, aligning thoughts with His will.</a:t>
            </a:r>
          </a:p>
        </p:txBody>
      </p:sp>
      <p:sp>
        <p:nvSpPr>
          <p:cNvPr id="18" name="p_Reality__t0"/>
          <p:cNvSpPr txBox="1"/>
          <p:nvPr/>
        </p:nvSpPr>
        <p:spPr>
          <a:xfrm>
            <a:off x="109728" y="26503783"/>
            <a:ext cx="18649358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Reality</a:t>
            </a:r>
          </a:p>
        </p:txBody>
      </p:sp>
      <p:sp>
        <p:nvSpPr>
          <p:cNvPr id="19" name="p_Reality__t1"/>
          <p:cNvSpPr txBox="1"/>
          <p:nvPr/>
        </p:nvSpPr>
        <p:spPr>
          <a:xfrm>
            <a:off x="109728" y="27674215"/>
            <a:ext cx="18649358" cy="513445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•Postmodern thinking questions the existence of reality.</a:t>
            </a:r>
          </a:p>
          <a:p>
            <a:pPr algn="l">
              <a:defRPr sz="4800"/>
            </a:pPr>
            <a:r>
              <a:rPr b="0" i="0"/>
              <a:t>•Elon Musk suggests we might live in a simulation.</a:t>
            </a:r>
          </a:p>
          <a:p>
            <a:pPr algn="l">
              <a:defRPr sz="4800"/>
            </a:pPr>
            <a:r>
              <a:rPr b="0" i="0"/>
              <a:t>•The Bible asserts a real world created by God.</a:t>
            </a:r>
          </a:p>
          <a:p>
            <a:pPr algn="l">
              <a:defRPr sz="4800"/>
            </a:pPr>
            <a:r>
              <a:rPr b="0" i="0"/>
              <a:t>•Connection with the Holy Spirit reveals true reality.</a:t>
            </a:r>
          </a:p>
        </p:txBody>
      </p:sp>
      <p:sp>
        <p:nvSpPr>
          <p:cNvPr id="20" name="p_Biblical_Examples__t0"/>
          <p:cNvSpPr txBox="1"/>
          <p:nvPr/>
        </p:nvSpPr>
        <p:spPr>
          <a:xfrm>
            <a:off x="18978542" y="3401568"/>
            <a:ext cx="24802929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Biblical Examples</a:t>
            </a:r>
          </a:p>
        </p:txBody>
      </p:sp>
      <p:sp>
        <p:nvSpPr>
          <p:cNvPr id="21" name="p_Biblical_Examples__t1"/>
          <p:cNvSpPr txBox="1"/>
          <p:nvPr/>
        </p:nvSpPr>
        <p:spPr>
          <a:xfrm>
            <a:off x="18978542" y="4572000"/>
            <a:ext cx="24802929" cy="933996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•Elisha's insight in the war against Aram was due to his communication with God.</a:t>
            </a:r>
          </a:p>
          <a:p>
            <a:pPr algn="l">
              <a:defRPr sz="4800"/>
            </a:pPr>
            <a:r>
              <a:rPr b="0" i="0"/>
              <a:t>•Elisha's servant saw God's army protecting them after Elisha prayed.</a:t>
            </a:r>
          </a:p>
          <a:p>
            <a:pPr algn="l">
              <a:defRPr sz="4800"/>
            </a:pPr>
            <a:r>
              <a:rPr b="0" i="0"/>
              <a:t>•Elisha chose mercy over vengeance, advising the king to feed the captured Arameans.</a:t>
            </a:r>
          </a:p>
          <a:p>
            <a:pPr algn="l">
              <a:defRPr sz="4800"/>
            </a:pPr>
            <a:r>
              <a:rPr b="0" i="0"/>
              <a:t>•Elisha's decision led to peace, as Arameans ceased their raids.</a:t>
            </a:r>
          </a:p>
          <a:p>
            <a:pPr algn="l">
              <a:defRPr sz="4800"/>
            </a:pPr>
            <a:r>
              <a:rPr b="0" i="0"/>
              <a:t>•Biblical figures like Paul and Jesus exemplified seeing beyond the visible world.</a:t>
            </a:r>
          </a:p>
          <a:p>
            <a:pPr algn="l">
              <a:defRPr sz="4800"/>
            </a:pPr>
            <a:r>
              <a:rPr b="0" i="0"/>
              <a:t>•Jesus' obedience to God showed His understanding of true reality.</a:t>
            </a:r>
          </a:p>
        </p:txBody>
      </p:sp>
      <p:sp>
        <p:nvSpPr>
          <p:cNvPr id="22" name="p_Learning_the_Skill__t0"/>
          <p:cNvSpPr txBox="1"/>
          <p:nvPr/>
        </p:nvSpPr>
        <p:spPr>
          <a:xfrm>
            <a:off x="18978542" y="14131421"/>
            <a:ext cx="24802929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Learning the Skill</a:t>
            </a:r>
          </a:p>
        </p:txBody>
      </p:sp>
      <p:sp>
        <p:nvSpPr>
          <p:cNvPr id="23" name="p_Learning_the_Skill__t1"/>
          <p:cNvSpPr txBox="1"/>
          <p:nvPr/>
        </p:nvSpPr>
        <p:spPr>
          <a:xfrm>
            <a:off x="18978542" y="15301853"/>
            <a:ext cx="24802929" cy="1017923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•Developing spiritual skills requires practice and patience.</a:t>
            </a:r>
          </a:p>
          <a:p>
            <a:pPr algn="l">
              <a:defRPr sz="4800"/>
            </a:pPr>
            <a:r>
              <a:rPr b="0" i="0"/>
              <a:t>•Problems should be approached with a perspective of faith.</a:t>
            </a:r>
          </a:p>
          <a:p>
            <a:pPr algn="l">
              <a:defRPr sz="4800"/>
            </a:pPr>
            <a:r>
              <a:rPr b="0" i="0"/>
              <a:t>•Trusting in God involves committing our problems to Him.</a:t>
            </a:r>
          </a:p>
          <a:p>
            <a:pPr algn="l">
              <a:defRPr sz="4800"/>
            </a:pPr>
            <a:r>
              <a:rPr b="0" i="0"/>
              <a:t>•Confidence in God grows through consistent practice.</a:t>
            </a:r>
          </a:p>
          <a:p>
            <a:pPr algn="l">
              <a:defRPr sz="4800"/>
            </a:pPr>
            <a:r>
              <a:rPr b="0" i="0"/>
              <a:t>•Spiritual growth is likened to a tree bearing fruit.</a:t>
            </a:r>
          </a:p>
          <a:p>
            <a:pPr algn="l">
              <a:defRPr sz="4800"/>
            </a:pPr>
            <a:r>
              <a:rPr b="0" i="0"/>
              <a:t>•Walking the path to God's heart requires frequent practice.</a:t>
            </a:r>
          </a:p>
        </p:txBody>
      </p:sp>
      <p:sp>
        <p:nvSpPr>
          <p:cNvPr id="24" name="p_Consequences__t0"/>
          <p:cNvSpPr txBox="1"/>
          <p:nvPr/>
        </p:nvSpPr>
        <p:spPr>
          <a:xfrm>
            <a:off x="18978542" y="25700540"/>
            <a:ext cx="24802929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Consequences</a:t>
            </a:r>
          </a:p>
        </p:txBody>
      </p:sp>
      <p:sp>
        <p:nvSpPr>
          <p:cNvPr id="25" name="p_Consequences__t1"/>
          <p:cNvSpPr txBox="1"/>
          <p:nvPr/>
        </p:nvSpPr>
        <p:spPr>
          <a:xfrm>
            <a:off x="18978542" y="26870972"/>
            <a:ext cx="24802929" cy="593769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•We often see only part of reality.</a:t>
            </a:r>
          </a:p>
          <a:p>
            <a:pPr algn="l">
              <a:defRPr sz="4800"/>
            </a:pPr>
            <a:r>
              <a:rPr b="0" i="0"/>
              <a:t>•Awareness of purpose brings comfort.</a:t>
            </a:r>
          </a:p>
          <a:p>
            <a:pPr algn="l">
              <a:defRPr sz="4800"/>
            </a:pPr>
            <a:r>
              <a:rPr b="0" i="0"/>
              <a:t>•Responding with Jesus' heart enables control.</a:t>
            </a:r>
          </a:p>
          <a:p>
            <a:pPr algn="l">
              <a:defRPr sz="4800"/>
            </a:pPr>
            <a:r>
              <a:rPr b="0" i="0"/>
              <a:t>•Past divine communication aids prayer.</a:t>
            </a:r>
          </a:p>
          <a:p>
            <a:pPr algn="l">
              <a:defRPr sz="4800"/>
            </a:pPr>
            <a:r>
              <a:rPr b="0" i="0"/>
              <a:t>•God's presence is revealed through nature.</a:t>
            </a:r>
          </a:p>
          <a:p>
            <a:pPr algn="l">
              <a:defRPr sz="4800"/>
            </a:pPr>
            <a:r>
              <a:rPr b="0" i="0"/>
              <a:t>•Experiencing God's love deepens understanding.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