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43891200" cy="329184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var_Poster_Title_Author"/>
          <p:cNvSpPr txBox="1"/>
          <p:nvPr/>
        </p:nvSpPr>
        <p:spPr>
          <a:xfrm>
            <a:off x="0" y="0"/>
            <a:ext cx="43891200" cy="3291840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3" name="var_Introduction"/>
          <p:cNvSpPr txBox="1"/>
          <p:nvPr/>
        </p:nvSpPr>
        <p:spPr>
          <a:xfrm>
            <a:off x="0" y="3291840"/>
            <a:ext cx="23481516" cy="8388783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4" name="var_Biblical_Context"/>
          <p:cNvSpPr txBox="1"/>
          <p:nvPr/>
        </p:nvSpPr>
        <p:spPr>
          <a:xfrm>
            <a:off x="0" y="11680623"/>
            <a:ext cx="23481516" cy="7877892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5" name="var_Blasphemy_Possibility"/>
          <p:cNvSpPr txBox="1"/>
          <p:nvPr/>
        </p:nvSpPr>
        <p:spPr>
          <a:xfrm>
            <a:off x="0" y="19558515"/>
            <a:ext cx="23481516" cy="7032280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6" name="var_Internal_Cursing"/>
          <p:cNvSpPr txBox="1"/>
          <p:nvPr/>
        </p:nvSpPr>
        <p:spPr>
          <a:xfrm>
            <a:off x="0" y="26590796"/>
            <a:ext cx="23481516" cy="6327603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7" name="var_Practical_Example"/>
          <p:cNvSpPr txBox="1"/>
          <p:nvPr/>
        </p:nvSpPr>
        <p:spPr>
          <a:xfrm>
            <a:off x="23481516" y="3291840"/>
            <a:ext cx="20409683" cy="8131235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8" name="var_Peak_Emotions"/>
          <p:cNvSpPr txBox="1"/>
          <p:nvPr/>
        </p:nvSpPr>
        <p:spPr>
          <a:xfrm>
            <a:off x="23481516" y="11423075"/>
            <a:ext cx="20409683" cy="7725867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9" name="var_Complementary_Methods"/>
          <p:cNvSpPr txBox="1"/>
          <p:nvPr/>
        </p:nvSpPr>
        <p:spPr>
          <a:xfrm>
            <a:off x="23481516" y="19148943"/>
            <a:ext cx="20409683" cy="6894862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10" name="var_Joy_of_the_Lord"/>
          <p:cNvSpPr txBox="1"/>
          <p:nvPr/>
        </p:nvSpPr>
        <p:spPr>
          <a:xfrm>
            <a:off x="23481516" y="26043805"/>
            <a:ext cx="20409683" cy="6874594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11" name="p_Poster_Title_Author__t0"/>
          <p:cNvSpPr txBox="1"/>
          <p:nvPr/>
        </p:nvSpPr>
        <p:spPr>
          <a:xfrm>
            <a:off x="109728" y="109728"/>
            <a:ext cx="43671744" cy="1365504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ctr">
              <a:defRPr sz="6000"/>
            </a:pPr>
            <a:r>
              <a:rPr b="1" i="0">
                <a:solidFill>
                  <a:srgbClr val="FFFFFF"/>
                </a:solidFill>
              </a:rPr>
              <a:t>Sin against the Holy Spirit: A Biblically Holistic Approach</a:t>
            </a:r>
          </a:p>
        </p:txBody>
      </p:sp>
      <p:sp>
        <p:nvSpPr>
          <p:cNvPr id="12" name="p_Poster_Title_Author__t1"/>
          <p:cNvSpPr txBox="1"/>
          <p:nvPr/>
        </p:nvSpPr>
        <p:spPr>
          <a:xfrm>
            <a:off x="109728" y="1475232"/>
            <a:ext cx="43671744" cy="1706879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ctr">
              <a:defRPr sz="3600"/>
            </a:pPr>
            <a:r>
              <a:rPr b="0" i="0">
                <a:solidFill>
                  <a:srgbClr val="FFFFFF"/>
                </a:solidFill>
              </a:rPr>
              <a:t>Gerard Feller¹</a:t>
            </a:r>
          </a:p>
          <a:p>
            <a:pPr algn="ctr">
              <a:defRPr sz="3600"/>
            </a:pPr>
            <a:r>
              <a:rPr b="0" i="0">
                <a:solidFill>
                  <a:srgbClr val="FFFFFF"/>
                </a:solidFill>
              </a:rPr>
              <a:t>N/A¹</a:t>
            </a:r>
          </a:p>
        </p:txBody>
      </p:sp>
      <p:sp>
        <p:nvSpPr>
          <p:cNvPr id="13" name="p_Introduction__t0"/>
          <p:cNvSpPr txBox="1"/>
          <p:nvPr/>
        </p:nvSpPr>
        <p:spPr>
          <a:xfrm>
            <a:off x="109728" y="3401568"/>
            <a:ext cx="23262060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Introduction</a:t>
            </a:r>
          </a:p>
        </p:txBody>
      </p:sp>
      <p:sp>
        <p:nvSpPr>
          <p:cNvPr id="14" name="p_Introduction__t1"/>
          <p:cNvSpPr txBox="1"/>
          <p:nvPr/>
        </p:nvSpPr>
        <p:spPr>
          <a:xfrm>
            <a:off x="109728" y="4572000"/>
            <a:ext cx="23262060" cy="6998895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•Christian counselors often encounter concerns about 'the sin against the Holy Spirit'.</a:t>
            </a:r>
          </a:p>
          <a:p>
            <a:pPr algn="l">
              <a:defRPr sz="4800"/>
            </a:pPr>
            <a:r>
              <a:rPr b="0" i="0"/>
              <a:t>•This paper examines the biblical interpretation of this unpardonable sin.</a:t>
            </a:r>
          </a:p>
          <a:p>
            <a:pPr algn="l">
              <a:defRPr sz="4800"/>
            </a:pPr>
            <a:r>
              <a:rPr b="0" i="0"/>
              <a:t>•Explores reasons why Christians might fear living in this sin.</a:t>
            </a:r>
          </a:p>
          <a:p>
            <a:pPr algn="l">
              <a:defRPr sz="4800"/>
            </a:pPr>
            <a:r>
              <a:rPr b="0" i="0"/>
              <a:t>•Issues may stem from spiritual, psychosocial, or behavioral causes.</a:t>
            </a:r>
          </a:p>
        </p:txBody>
      </p:sp>
      <p:sp>
        <p:nvSpPr>
          <p:cNvPr id="15" name="p_Biblical_Context__t0"/>
          <p:cNvSpPr txBox="1"/>
          <p:nvPr/>
        </p:nvSpPr>
        <p:spPr>
          <a:xfrm>
            <a:off x="109728" y="11790351"/>
            <a:ext cx="23262060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Biblical Context</a:t>
            </a:r>
          </a:p>
        </p:txBody>
      </p:sp>
      <p:sp>
        <p:nvSpPr>
          <p:cNvPr id="16" name="p_Biblical_Context__t1"/>
          <p:cNvSpPr txBox="1"/>
          <p:nvPr/>
        </p:nvSpPr>
        <p:spPr>
          <a:xfrm>
            <a:off x="109728" y="12960783"/>
            <a:ext cx="23262060" cy="6488004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•Jesus' statement in Mat. 12:31,32 highlights the seriousness of blasphemy.</a:t>
            </a:r>
          </a:p>
          <a:p>
            <a:pPr algn="l">
              <a:defRPr sz="4800"/>
            </a:pPr>
            <a:r>
              <a:rPr b="0" i="0"/>
              <a:t>•The Pharisees' reaction was a deliberate act of blasphemy.</a:t>
            </a:r>
          </a:p>
          <a:p>
            <a:pPr algn="l">
              <a:defRPr sz="4800"/>
            </a:pPr>
            <a:r>
              <a:rPr b="0" i="0"/>
              <a:t>•Their blasphemy was due to a hardened heart.</a:t>
            </a:r>
          </a:p>
          <a:p>
            <a:pPr algn="l">
              <a:defRPr sz="4800"/>
            </a:pPr>
            <a:r>
              <a:rPr b="0" i="0"/>
              <a:t>•It involves a persistent rejection of the Spirit's work.</a:t>
            </a:r>
          </a:p>
        </p:txBody>
      </p:sp>
      <p:sp>
        <p:nvSpPr>
          <p:cNvPr id="17" name="p_Blasphemy_Possibility__t0"/>
          <p:cNvSpPr txBox="1"/>
          <p:nvPr/>
        </p:nvSpPr>
        <p:spPr>
          <a:xfrm>
            <a:off x="109728" y="19668243"/>
            <a:ext cx="23262060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Blasphemy Possibility</a:t>
            </a:r>
          </a:p>
        </p:txBody>
      </p:sp>
      <p:sp>
        <p:nvSpPr>
          <p:cNvPr id="18" name="p_Blasphemy_Possibility__t1"/>
          <p:cNvSpPr txBox="1"/>
          <p:nvPr/>
        </p:nvSpPr>
        <p:spPr>
          <a:xfrm>
            <a:off x="109728" y="20838675"/>
            <a:ext cx="23262060" cy="5642392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•Only those enlightened and partaking in the Holy Spirit can commit this sin.</a:t>
            </a:r>
          </a:p>
          <a:p>
            <a:pPr algn="l">
              <a:defRPr sz="4800"/>
            </a:pPr>
            <a:r>
              <a:rPr b="0" i="0"/>
              <a:t>•Involves publicly blaspheming the Spirit's work against better judgment.</a:t>
            </a:r>
          </a:p>
          <a:p>
            <a:pPr algn="l">
              <a:defRPr sz="4800"/>
            </a:pPr>
            <a:r>
              <a:rPr b="0" i="0"/>
              <a:t>•Unrepentance may result from blaspheming the Spirit.</a:t>
            </a:r>
          </a:p>
          <a:p>
            <a:pPr algn="l">
              <a:defRPr sz="4800"/>
            </a:pPr>
            <a:r>
              <a:rPr b="0" i="0"/>
              <a:t>•Unrepentance is not always indicative of blasphemy.</a:t>
            </a:r>
          </a:p>
        </p:txBody>
      </p:sp>
      <p:sp>
        <p:nvSpPr>
          <p:cNvPr id="19" name="p_Internal_Cursing__t0"/>
          <p:cNvSpPr txBox="1"/>
          <p:nvPr/>
        </p:nvSpPr>
        <p:spPr>
          <a:xfrm>
            <a:off x="109728" y="26700524"/>
            <a:ext cx="23262060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Internal Cursing</a:t>
            </a:r>
          </a:p>
        </p:txBody>
      </p:sp>
      <p:sp>
        <p:nvSpPr>
          <p:cNvPr id="20" name="p_Internal_Cursing__t1"/>
          <p:cNvSpPr txBox="1"/>
          <p:nvPr/>
        </p:nvSpPr>
        <p:spPr>
          <a:xfrm>
            <a:off x="109728" y="27870956"/>
            <a:ext cx="23262060" cy="4937715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•Conscious cursing of God is uncommon among believers.</a:t>
            </a:r>
          </a:p>
          <a:p>
            <a:pPr algn="l">
              <a:defRPr sz="4800"/>
            </a:pPr>
            <a:r>
              <a:rPr b="0" i="0"/>
              <a:t>•Compulsive thoughts may stem from occult influences or emotional vulnerabilities.</a:t>
            </a:r>
          </a:p>
          <a:p>
            <a:pPr algn="l">
              <a:defRPr sz="4800"/>
            </a:pPr>
            <a:r>
              <a:rPr b="0" i="0"/>
              <a:t>•Such thoughts can cause fears of committing the sin against the Holy Spirit.</a:t>
            </a:r>
          </a:p>
        </p:txBody>
      </p:sp>
      <p:sp>
        <p:nvSpPr>
          <p:cNvPr id="21" name="p_Practical_Example__t0"/>
          <p:cNvSpPr txBox="1"/>
          <p:nvPr/>
        </p:nvSpPr>
        <p:spPr>
          <a:xfrm>
            <a:off x="23591244" y="3401568"/>
            <a:ext cx="20190227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Practical Example</a:t>
            </a:r>
          </a:p>
        </p:txBody>
      </p:sp>
      <p:sp>
        <p:nvSpPr>
          <p:cNvPr id="22" name="p_Practical_Example__t1"/>
          <p:cNvSpPr txBox="1"/>
          <p:nvPr/>
        </p:nvSpPr>
        <p:spPr>
          <a:xfrm>
            <a:off x="23591244" y="4572000"/>
            <a:ext cx="20190227" cy="6741347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•A young man faced internal struggles with cursing and fears of sinning.</a:t>
            </a:r>
          </a:p>
          <a:p>
            <a:pPr algn="l">
              <a:defRPr sz="4800"/>
            </a:pPr>
            <a:r>
              <a:rPr b="0" i="0"/>
              <a:t>•His rational understanding was clear, but emotional processing was immature.</a:t>
            </a:r>
          </a:p>
          <a:p>
            <a:pPr algn="l">
              <a:defRPr sz="4800"/>
            </a:pPr>
            <a:r>
              <a:rPr b="0" i="0"/>
              <a:t>•Addressing traumas and reinforcing Christian identity helped overcome fears.</a:t>
            </a:r>
          </a:p>
        </p:txBody>
      </p:sp>
      <p:sp>
        <p:nvSpPr>
          <p:cNvPr id="23" name="p_Peak_Emotions__t0"/>
          <p:cNvSpPr txBox="1"/>
          <p:nvPr/>
        </p:nvSpPr>
        <p:spPr>
          <a:xfrm>
            <a:off x="23591244" y="11532803"/>
            <a:ext cx="20190227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Peak Emotions</a:t>
            </a:r>
          </a:p>
        </p:txBody>
      </p:sp>
      <p:sp>
        <p:nvSpPr>
          <p:cNvPr id="24" name="p_Peak_Emotions__t1"/>
          <p:cNvSpPr txBox="1"/>
          <p:nvPr/>
        </p:nvSpPr>
        <p:spPr>
          <a:xfrm>
            <a:off x="23591244" y="12703235"/>
            <a:ext cx="20190227" cy="6335979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•Evaluate behavior when fearing sinning against the Holy Spirit.</a:t>
            </a:r>
          </a:p>
          <a:p>
            <a:pPr algn="l">
              <a:defRPr sz="4800"/>
            </a:pPr>
            <a:r>
              <a:rPr b="0" i="0"/>
              <a:t>•Check for any occult contacts.</a:t>
            </a:r>
          </a:p>
          <a:p>
            <a:pPr algn="l">
              <a:defRPr sz="4800"/>
            </a:pPr>
            <a:r>
              <a:rPr b="0" i="0"/>
              <a:t>•Address issues in emotional processing.</a:t>
            </a:r>
          </a:p>
          <a:p>
            <a:pPr algn="l">
              <a:defRPr sz="4800"/>
            </a:pPr>
            <a:r>
              <a:rPr b="0" i="0"/>
              <a:t>•Unrealistic fears often target what is most important.</a:t>
            </a:r>
          </a:p>
        </p:txBody>
      </p:sp>
      <p:sp>
        <p:nvSpPr>
          <p:cNvPr id="25" name="p_Complementary_Methods__t0"/>
          <p:cNvSpPr txBox="1"/>
          <p:nvPr/>
        </p:nvSpPr>
        <p:spPr>
          <a:xfrm>
            <a:off x="23591244" y="19258671"/>
            <a:ext cx="20190227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Complementary Methods</a:t>
            </a:r>
          </a:p>
        </p:txBody>
      </p:sp>
      <p:sp>
        <p:nvSpPr>
          <p:cNvPr id="26" name="p_Complementary_Methods__t1"/>
          <p:cNvSpPr txBox="1"/>
          <p:nvPr/>
        </p:nvSpPr>
        <p:spPr>
          <a:xfrm>
            <a:off x="23591244" y="20429103"/>
            <a:ext cx="20190227" cy="5504974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•Cognitive behavioral therapy helps manage fears.</a:t>
            </a:r>
          </a:p>
          <a:p>
            <a:pPr algn="l">
              <a:defRPr sz="4800"/>
            </a:pPr>
            <a:r>
              <a:rPr b="0" i="0"/>
              <a:t>•Relaxation exercises are effective for fear management.</a:t>
            </a:r>
          </a:p>
          <a:p>
            <a:pPr algn="l">
              <a:defRPr sz="4800"/>
            </a:pPr>
            <a:r>
              <a:rPr b="0" i="0"/>
              <a:t>•Christian assertiveness training aids in setting healthy boundaries.</a:t>
            </a:r>
          </a:p>
          <a:p>
            <a:pPr algn="l">
              <a:defRPr sz="4800"/>
            </a:pPr>
            <a:r>
              <a:rPr b="0" i="0"/>
              <a:t>•Managing conflicts is possible with assertiveness training.</a:t>
            </a:r>
          </a:p>
        </p:txBody>
      </p:sp>
      <p:sp>
        <p:nvSpPr>
          <p:cNvPr id="27" name="p_Joy_of_the_Lord__t0"/>
          <p:cNvSpPr txBox="1"/>
          <p:nvPr/>
        </p:nvSpPr>
        <p:spPr>
          <a:xfrm>
            <a:off x="23591244" y="26153533"/>
            <a:ext cx="20190227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Joy of the Lord</a:t>
            </a:r>
          </a:p>
        </p:txBody>
      </p:sp>
      <p:sp>
        <p:nvSpPr>
          <p:cNvPr id="28" name="p_Joy_of_the_Lord__t1"/>
          <p:cNvSpPr txBox="1"/>
          <p:nvPr/>
        </p:nvSpPr>
        <p:spPr>
          <a:xfrm>
            <a:off x="23591244" y="27323965"/>
            <a:ext cx="20190227" cy="5484706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•The joy of the Lord serves as a powerful antidote to fear.</a:t>
            </a:r>
          </a:p>
          <a:p>
            <a:pPr algn="l">
              <a:defRPr sz="4800"/>
            </a:pPr>
            <a:r>
              <a:rPr b="0" i="0"/>
              <a:t>•Remembering God's blessings fosters joy and peace.</a:t>
            </a:r>
          </a:p>
          <a:p>
            <a:pPr algn="l">
              <a:defRPr sz="4800"/>
            </a:pPr>
            <a:r>
              <a:rPr b="0" i="0"/>
              <a:t>•Engaging in spiritual practices connects individuals with joy.</a:t>
            </a:r>
          </a:p>
          <a:p>
            <a:pPr algn="l">
              <a:defRPr sz="4800"/>
            </a:pPr>
            <a:r>
              <a:rPr b="0" i="0"/>
              <a:t>•Joy helps combat unrealistic fears.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