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610"/>
  </p:normalViewPr>
  <p:slideViewPr>
    <p:cSldViewPr snapToGrid="0" snapToObjects="1">
      <p:cViewPr varScale="1">
        <p:scale>
          <a:sx n="127" d="100"/>
          <a:sy n="127" d="100"/>
        </p:scale>
        <p:origin x="54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24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presentation on "Psychosomatic Insights Through the Wisdom of Proverbs." Today, we will explore how the timeless teachings found in the Book of Proverbs offer valuable guidance on spiritual growth, emotional health, and physical well-being. By examining these biblical principles, we can gain a deeper understanding of how our mind, body, and spirit are interconnected. Let’s begin this journey of insight and reflection.</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an important lesson from Proverbs about the impact of our emotional state on our health. It tells us that a joyful heart acts like good medicine, promoting healing and well-being. In contrast, a crushed spirit, or deep sorrow, can have a draining effect, weakening us physically and emotionally. It's important to understand that genuine joy comes from within and from the Lord—it cannot be replaced by superficial or artificial happiness. True inner healing leads to both emotional and physical restoration.</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1, we start by acknowledging the root cause of spiritual laziness. It often begins with minor neglect, which can quickly escalate into more serious problems, as highlighted in Proverbs. This initial lack of action creates a deep disconnect between the heart, mind, and body, setting the stage for further issues.
Moving to Step 2, it’s important to understand the emotional impact of this neglect. The sluggard’s laziness brings about feelings of guilt and depression, as the verses suggest. Over time, this emotional burden grows heavier, significantly affecting overall well-being.
In Step 3, we recognize the physical consequences tied to spiritual laziness. Proverbs points out how these spiritual issues can manifest as psychosomatic suffering, meaning the emotional distress begins to produce actual physical symptoms. The emotional heaviness caused by neglect doesn’t just affect the mind—it takes a toll on the body as well.
Finally, in Step 4, we grasp the long-term effects of continuing inactivity. Proverbs warns that such laziness leads to poverty and hardship, demonstrating how neglecting spiritual health impacts life outcomes. This creates a vicious cycle, underscoring the importance of addressing spiritual neglect promptly and effectively to prevent these consequences.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discusses the important role of Christian counseling in addressing psychosomatic issues. Christian counseling is deeply rooted in God’s Word and provides essential support for individuals facing both physical and emotional challenges. It guides them through spiritual encouragement and biblical teachings to help overcome these burdens.
The biblical basis for counseling is highlighted with Proverbs 19:20, which stresses the importance of seeking and accepting advice and instruction. This scripture demonstrates how valuable counseling is in preparing individuals to receive wise guidance for their personal healing and restoration.
Finally, Christian counseling focuses on healing the whole person—body, soul, and spirit—emphasizing that true healing and restoration come through the fullness of Christ in every aspect of life. This holistic approach points to Christ as the ultimate source of renewal and hope.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trusting in God’s wisdom brings restoration and healing into our lives. Proverbs 4:18 teaches us that "The path of the righteous is like the light of dawn, which shines brighter and brighter until full day." This means that as we earnestly follow God, we experience increasing light, guidance, and clarity. Those who walk this godly path find lasting peace and health, growing in body, soul, and spirit. By remaining faithful, we can confidently journey toward fullness and wholeness in every aspect of our lives.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concept of psychosomatics through the lens of the book of Proverbs. It highlights two contrasting paths. 
First, the godly path, which is characterized by following divine guidance. Proverbs teaches that choosing this way aligns our hearts with God's thoughts, leading to true happiness and protection, even when the world around us is chaotic or confusing.
On the other hand, there is the fleshly path, driven by human desire. Proverbs warns that following this route leads to negative consequences affecting our mind, body, and spirit, pulling us away from the wisdom God provides.
Understanding these two paths helps us see how our choices influence not just our spiritual well-being but our overall psychosomatic health.</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of all wisdom begins with trusting in the Lord. Proverbs teaches us that living according to godly principles is closely connected to our health and longevity. It highlights the healing power of gracious and wise words, describing them as sweet to the soul and beneficial to the body, like a honeycomb. Additionally, depending on God brings healing and refreshment to our physical well-being. Therefore, spiritual wisdom not only nurtures our soul but also has a direct positive impact on our physical health.</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explores the psychosomatic relationships described in Proverbs, highlighting how inner conflicts can lead to physical complaints. When believers experience a disturbed relationship with God, these inner struggles often manifest as physical ailments. The Holy Spirit plays a crucial role in personal health by providing guidance that brings peace and promotes healing in the body. Conversely, living according to the flesh, away from spiritual guidance, can result in sickness. Proverbs 4:20-22 reinforces this connection, stating that wisdom brings life and healing to the body, emphasizing the spiritual foundation of physical health.</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explores the heart's profound influence on both our actions and physical well-being. According to Jesus' teaching in Mark 7:21-23, evil thoughts and defiling actions arise from the heart, directly impacting a person's behavior and inner state. Proverbs 14:30 contrasts a tranquil heart, which fosters physical vitality, with envy, described as causing the 'rotting of bones,' illustrating the psychosomatic effects of our emotional state. Additionally, sin and guilt, which originate in the heart, can lead to tension and negative effects on the body, emphasizing the deep connection between spiritual health and physical condition. Overall, the heart plays a central role in shaping who we are both spiritually and physically.</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explores how unconfessed sin can weigh heavily on both our spirit and body, negatively impacting our overall well-being. Confession plays a vital role in healing by restoring our fellowship with God, which brings both relief and restoration to us as individuals. The Bible assures us in Proverbs 28:13 that those who confess and turn away from their sins will receive mercy. Psalm 32 further teaches us about the physical toll that unconfessed sin can take, but it also emphasizes the power of repentance and reminds us that God is a refuge and source of healing.</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explores the physical effects that emotional burdens, specifically guilt, can have on our wellbeing. Psalm 32:3-4 vividly describes how unexpressed guilt can lead to physical deterioration, saying, "my bones wasted away through my groaning all day long." This highlights the deep connection between our emotional state and physical health.
The verses use a powerful analogy, comparing the emotional suffering caused by guilt to the draining heat of summer, stating, "my strength was dried up as by the heat of summer." This metaphor helps us understand how emotional pain can leave us feeling physically exhausted and depleted.
Importantly, the scripture points us toward a pathway for renewal. Through prayerful confession, we can find restoration for both our joy and our physical health. It underscores the transformative power of God's mercy and guidance in healing not only our spirits but also our bodies.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0" y="0"/>
            <a:ext cx="12192000" cy="6858000"/>
          </a:xfrm>
          <a:prstGeom prst="rect">
            <a:avLst/>
          </a:prstGeom>
          <a:blipFill>
            <a:blip r:embed="rId4"/>
            <a:srcRect/>
            <a:stretch>
              <a:fillRect t="-16667" b="-16667"/>
            </a:stretch>
          </a:blipFill>
          <a:ln/>
        </p:spPr>
        <p:txBody>
          <a:bodyPr wrap="square" lIns="0" tIns="0" rIns="0" bIns="0" rtlCol="0" anchor="ctr"/>
          <a:lstStyle/>
          <a:p>
            <a:pPr marL="0" indent="0">
              <a:buNone/>
            </a:pPr>
            <a:endParaRPr lang="en-US" dirty="0"/>
          </a:p>
        </p:txBody>
      </p:sp>
      <p:sp>
        <p:nvSpPr>
          <p:cNvPr id="5" name="Text 3"/>
          <p:cNvSpPr/>
          <p:nvPr/>
        </p:nvSpPr>
        <p:spPr>
          <a:xfrm>
            <a:off x="0" y="1200727"/>
            <a:ext cx="12192000" cy="5657273"/>
          </a:xfrm>
          <a:prstGeom prst="rect">
            <a:avLst/>
          </a:prstGeom>
          <a:gradFill>
            <a:gsLst>
              <a:gs pos="10000">
                <a:srgbClr val="000000">
                  <a:alpha val="100000"/>
                </a:srgbClr>
              </a:gs>
              <a:gs pos="90000">
                <a:srgbClr val="000000">
                  <a:alpha val="0"/>
                </a:srgbClr>
              </a:gs>
            </a:gsLst>
            <a:lin ang="16200000"/>
          </a:gradFill>
          <a:ln/>
        </p:spPr>
        <p:txBody>
          <a:bodyPr wrap="square" lIns="0" tIns="0" rIns="0" bIns="0" rtlCol="0" anchor="ctr"/>
          <a:lstStyle/>
          <a:p>
            <a:pPr marL="0" indent="0">
              <a:buNone/>
            </a:pPr>
            <a:endParaRPr lang="en-US" dirty="0"/>
          </a:p>
        </p:txBody>
      </p:sp>
      <p:sp>
        <p:nvSpPr>
          <p:cNvPr id="6" name="Text 4"/>
          <p:cNvSpPr/>
          <p:nvPr/>
        </p:nvSpPr>
        <p:spPr>
          <a:xfrm>
            <a:off x="640080" y="583475"/>
            <a:ext cx="1097280" cy="1097280"/>
          </a:xfrm>
          <a:prstGeom prst="rect">
            <a:avLst/>
          </a:prstGeom>
          <a:noFill/>
          <a:ln/>
        </p:spPr>
        <p:txBody>
          <a:bodyPr wrap="square" lIns="0" tIns="0" rIns="0" bIns="0" rtlCol="0" anchor="ctr"/>
          <a:lstStyle/>
          <a:p>
            <a:pPr marL="0" indent="0">
              <a:buNone/>
            </a:pPr>
            <a:endParaRPr lang="en-US" dirty="0"/>
          </a:p>
        </p:txBody>
      </p:sp>
      <p:sp>
        <p:nvSpPr>
          <p:cNvPr id="7" name="Text 5"/>
          <p:cNvSpPr/>
          <p:nvPr/>
        </p:nvSpPr>
        <p:spPr>
          <a:xfrm>
            <a:off x="0" y="5781093"/>
            <a:ext cx="12192000" cy="1076906"/>
          </a:xfrm>
          <a:prstGeom prst="rect">
            <a:avLst/>
          </a:prstGeom>
          <a:solidFill>
            <a:srgbClr val="1B1A14">
              <a:alpha val="30000"/>
            </a:srgbClr>
          </a:solidFill>
          <a:ln/>
        </p:spPr>
        <p:txBody>
          <a:bodyPr wrap="square" lIns="0" tIns="0" rIns="0" bIns="0" rtlCol="0" anchor="ctr"/>
          <a:lstStyle/>
          <a:p>
            <a:pPr marL="0" indent="0">
              <a:buNone/>
            </a:pPr>
            <a:endParaRPr lang="en-US" dirty="0"/>
          </a:p>
        </p:txBody>
      </p:sp>
      <p:sp>
        <p:nvSpPr>
          <p:cNvPr id="8" name="Text 6"/>
          <p:cNvSpPr/>
          <p:nvPr/>
        </p:nvSpPr>
        <p:spPr>
          <a:xfrm>
            <a:off x="640079" y="5771345"/>
            <a:ext cx="10018685" cy="325252"/>
          </a:xfrm>
          <a:prstGeom prst="rect">
            <a:avLst/>
          </a:prstGeom>
          <a:noFill/>
          <a:ln/>
        </p:spPr>
        <p:txBody>
          <a:bodyPr wrap="square" lIns="0" tIns="0" rIns="0" bIns="0" rtlCol="0" anchor="t"/>
          <a:lstStyle/>
          <a:p>
            <a:pPr marL="0" indent="0" algn="l">
              <a:lnSpc>
                <a:spcPct val="110000"/>
              </a:lnSpc>
              <a:spcBef>
                <a:spcPts val="1000"/>
              </a:spcBef>
              <a:buNone/>
            </a:pPr>
            <a:r>
              <a:rPr lang="en-US" sz="1800" dirty="0">
                <a:solidFill>
                  <a:srgbClr val="FFFFFF"/>
                </a:solidFill>
                <a:latin typeface="Raleway" pitchFamily="34" charset="0"/>
                <a:ea typeface="Raleway" pitchFamily="34" charset="-122"/>
                <a:cs typeface="Raleway" pitchFamily="34" charset="-120"/>
              </a:rPr>
              <a:t>Exploring Spiritual Guidance, Emotional Health, and Physical Well-Being in Biblical Teaching</a:t>
            </a:r>
            <a:endParaRPr lang="en-US" sz="1800" dirty="0"/>
          </a:p>
        </p:txBody>
      </p:sp>
      <p:sp>
        <p:nvSpPr>
          <p:cNvPr id="9" name="Text 7"/>
          <p:cNvSpPr/>
          <p:nvPr/>
        </p:nvSpPr>
        <p:spPr>
          <a:xfrm>
            <a:off x="640080" y="2748478"/>
            <a:ext cx="10911840" cy="2602018"/>
          </a:xfrm>
          <a:prstGeom prst="rect">
            <a:avLst/>
          </a:prstGeom>
          <a:noFill/>
          <a:ln/>
        </p:spPr>
        <p:txBody>
          <a:bodyPr wrap="square" lIns="0" tIns="0" rIns="0" bIns="0" rtlCol="0" anchor="b"/>
          <a:lstStyle/>
          <a:p>
            <a:pPr marL="0" indent="0" algn="l">
              <a:lnSpc>
                <a:spcPct val="100000"/>
              </a:lnSpc>
              <a:spcBef>
                <a:spcPts val="987"/>
              </a:spcBef>
              <a:buNone/>
            </a:pPr>
            <a:r>
              <a:rPr lang="en-US" sz="5923" dirty="0">
                <a:solidFill>
                  <a:srgbClr val="FFFFFF"/>
                </a:solidFill>
                <a:latin typeface="Lexend Black" pitchFamily="34" charset="0"/>
                <a:ea typeface="Lexend Black" pitchFamily="34" charset="-122"/>
                <a:cs typeface="Lexend Black" pitchFamily="34" charset="-120"/>
              </a:rPr>
              <a:t>Psychosomatic Insights Through the Wisdom of Proverbs</a:t>
            </a:r>
            <a:endParaRPr lang="en-US" sz="592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396236" y="0"/>
            <a:ext cx="5760719" cy="6858000"/>
          </a:xfrm>
          <a:prstGeom prst="rect">
            <a:avLst/>
          </a:prstGeom>
          <a:blipFill>
            <a:blip r:embed="rId4"/>
            <a:srcRect/>
            <a:stretch>
              <a:fillRect l="-39321" r="-39321"/>
            </a:stretch>
          </a:blipFill>
          <a:ln/>
        </p:spPr>
        <p:txBody>
          <a:bodyPr wrap="square" lIns="0" tIns="0" rIns="0" bIns="0" rtlCol="0" anchor="ctr"/>
          <a:lstStyle/>
          <a:p>
            <a:pPr marL="0" indent="0">
              <a:buNone/>
            </a:pPr>
            <a:endParaRPr lang="en-US" dirty="0"/>
          </a:p>
        </p:txBody>
      </p:sp>
      <p:sp>
        <p:nvSpPr>
          <p:cNvPr id="5" name="Text 3"/>
          <p:cNvSpPr/>
          <p:nvPr/>
        </p:nvSpPr>
        <p:spPr>
          <a:xfrm>
            <a:off x="647700" y="4526436"/>
            <a:ext cx="5150583" cy="1370364"/>
          </a:xfrm>
          <a:prstGeom prst="rect">
            <a:avLst/>
          </a:prstGeom>
          <a:noFill/>
          <a:ln/>
        </p:spPr>
        <p:txBody>
          <a:bodyPr wrap="square" lIns="0" tIns="0" rIns="0" bIns="0" rtlCol="0" anchor="t"/>
          <a:lstStyle/>
          <a:p>
            <a:pPr marL="0" indent="0" algn="l">
              <a:lnSpc>
                <a:spcPct val="110000"/>
              </a:lnSpc>
              <a:spcBef>
                <a:spcPts val="1400"/>
              </a:spcBef>
              <a:buNone/>
            </a:pPr>
            <a:r>
              <a:rPr lang="en-US" sz="1300" dirty="0">
                <a:solidFill>
                  <a:srgbClr val="000000"/>
                </a:solidFill>
                <a:latin typeface="Raleway" pitchFamily="34" charset="0"/>
                <a:ea typeface="Raleway" pitchFamily="34" charset="-122"/>
                <a:cs typeface="Raleway" pitchFamily="34" charset="-120"/>
              </a:rPr>
              <a:t>Proverbs teaches the healing power of joy: “A joyful heart is good medicine, but a crushed spirit dries up the bones” (Proverbs 17:22). Genuine joy nurtures physical and emotional health, while sorrow-filled, burdened spirits weaken the body. Artificial happiness cannot substitute for true inner healing from the Lord.</a:t>
            </a:r>
            <a:endParaRPr lang="en-US" sz="1300" dirty="0"/>
          </a:p>
        </p:txBody>
      </p:sp>
      <p:sp>
        <p:nvSpPr>
          <p:cNvPr id="6" name="Text 4"/>
          <p:cNvSpPr/>
          <p:nvPr/>
        </p:nvSpPr>
        <p:spPr>
          <a:xfrm>
            <a:off x="1188720" y="3955442"/>
            <a:ext cx="4609562" cy="369288"/>
          </a:xfrm>
          <a:prstGeom prst="rect">
            <a:avLst/>
          </a:prstGeom>
          <a:noFill/>
          <a:ln/>
        </p:spPr>
        <p:txBody>
          <a:bodyPr wrap="square" lIns="0" tIns="0" rIns="0" bIns="0" rtlCol="0" anchor="t"/>
          <a:lstStyle/>
          <a:p>
            <a:pPr marL="0" indent="0" algn="l">
              <a:lnSpc>
                <a:spcPct val="90000"/>
              </a:lnSpc>
              <a:spcBef>
                <a:spcPts val="561"/>
              </a:spcBef>
              <a:buNone/>
            </a:pPr>
            <a:r>
              <a:rPr lang="en-US" sz="1346" b="1" dirty="0">
                <a:solidFill>
                  <a:srgbClr val="000000"/>
                </a:solidFill>
                <a:latin typeface="Raleway" pitchFamily="34" charset="0"/>
                <a:ea typeface="Raleway" pitchFamily="34" charset="-122"/>
                <a:cs typeface="Raleway" pitchFamily="34" charset="-120"/>
              </a:rPr>
              <a:t>The Role of a Joyful Heart and the Danger of a Crushed Spirit</a:t>
            </a:r>
            <a:endParaRPr lang="en-US" sz="1346" dirty="0"/>
          </a:p>
        </p:txBody>
      </p:sp>
      <p:sp>
        <p:nvSpPr>
          <p:cNvPr id="7" name="Text 5"/>
          <p:cNvSpPr/>
          <p:nvPr/>
        </p:nvSpPr>
        <p:spPr>
          <a:xfrm>
            <a:off x="647700" y="647700"/>
            <a:ext cx="5148066" cy="3098740"/>
          </a:xfrm>
          <a:prstGeom prst="rect">
            <a:avLst/>
          </a:prstGeom>
          <a:noFill/>
          <a:ln/>
        </p:spPr>
        <p:txBody>
          <a:bodyPr wrap="square" lIns="0" tIns="0" rIns="0" bIns="0" rtlCol="0" anchor="t"/>
          <a:lstStyle/>
          <a:p>
            <a:pPr marL="0" indent="0" algn="l">
              <a:lnSpc>
                <a:spcPct val="90000"/>
              </a:lnSpc>
              <a:buNone/>
            </a:pPr>
            <a:r>
              <a:rPr lang="en-US" sz="5444" dirty="0">
                <a:solidFill>
                  <a:srgbClr val="000000"/>
                </a:solidFill>
                <a:latin typeface="Lexend Black" pitchFamily="34" charset="0"/>
                <a:ea typeface="Lexend Black" pitchFamily="34" charset="-122"/>
                <a:cs typeface="Lexend Black" pitchFamily="34" charset="-120"/>
              </a:rPr>
              <a:t>The Role of a Joyful Heart and the Danger of a Crushed Spirit</a:t>
            </a:r>
            <a:endParaRPr lang="en-US" sz="5444" dirty="0"/>
          </a:p>
        </p:txBody>
      </p:sp>
      <p:sp>
        <p:nvSpPr>
          <p:cNvPr id="8" name="Text 6"/>
          <p:cNvSpPr/>
          <p:nvPr/>
        </p:nvSpPr>
        <p:spPr>
          <a:xfrm>
            <a:off x="647700" y="3982389"/>
            <a:ext cx="369288" cy="315394"/>
          </a:xfrm>
          <a:custGeom>
            <a:avLst/>
            <a:gdLst/>
            <a:ahLst/>
            <a:cxnLst/>
            <a:rect l="l" t="t" r="r" b="b"/>
            <a:pathLst>
              <a:path w="369288" h="315394">
                <a:moveTo>
                  <a:pt x="162863" y="306812"/>
                </a:moveTo>
                <a:lnTo>
                  <a:pt x="161061" y="305153"/>
                </a:lnTo>
                <a:lnTo>
                  <a:pt x="34695" y="187804"/>
                </a:lnTo>
                <a:cubicBezTo>
                  <a:pt x="12552" y="167247"/>
                  <a:pt x="0" y="138398"/>
                  <a:pt x="0" y="108177"/>
                </a:cubicBezTo>
                <a:lnTo>
                  <a:pt x="0" y="105796"/>
                </a:lnTo>
                <a:cubicBezTo>
                  <a:pt x="0" y="55017"/>
                  <a:pt x="36065" y="11455"/>
                  <a:pt x="85974" y="1933"/>
                </a:cubicBezTo>
                <a:cubicBezTo>
                  <a:pt x="114391" y="-3548"/>
                  <a:pt x="143457" y="3015"/>
                  <a:pt x="166612" y="19315"/>
                </a:cubicBezTo>
                <a:cubicBezTo>
                  <a:pt x="173104" y="23932"/>
                  <a:pt x="179160" y="29269"/>
                  <a:pt x="184644" y="35400"/>
                </a:cubicBezTo>
                <a:cubicBezTo>
                  <a:pt x="187672" y="31937"/>
                  <a:pt x="190918" y="28764"/>
                  <a:pt x="194382" y="25806"/>
                </a:cubicBezTo>
                <a:cubicBezTo>
                  <a:pt x="197052" y="23497"/>
                  <a:pt x="199792" y="21333"/>
                  <a:pt x="202676" y="19315"/>
                </a:cubicBezTo>
                <a:lnTo>
                  <a:pt x="202676" y="19315"/>
                </a:lnTo>
                <a:cubicBezTo>
                  <a:pt x="225831" y="3015"/>
                  <a:pt x="254897" y="-3548"/>
                  <a:pt x="283314" y="1861"/>
                </a:cubicBezTo>
                <a:cubicBezTo>
                  <a:pt x="333227" y="11383"/>
                  <a:pt x="369288" y="55017"/>
                  <a:pt x="369288" y="105796"/>
                </a:cubicBezTo>
                <a:lnTo>
                  <a:pt x="369288" y="108177"/>
                </a:lnTo>
                <a:cubicBezTo>
                  <a:pt x="369288" y="138398"/>
                  <a:pt x="356740" y="167247"/>
                  <a:pt x="334593" y="187804"/>
                </a:cubicBezTo>
                <a:lnTo>
                  <a:pt x="208227" y="305153"/>
                </a:lnTo>
                <a:lnTo>
                  <a:pt x="206425" y="306812"/>
                </a:lnTo>
                <a:cubicBezTo>
                  <a:pt x="200509" y="312294"/>
                  <a:pt x="192720" y="315394"/>
                  <a:pt x="184644" y="315394"/>
                </a:cubicBezTo>
                <a:cubicBezTo>
                  <a:pt x="176568" y="315394"/>
                  <a:pt x="168776" y="312366"/>
                  <a:pt x="162863" y="306812"/>
                </a:cubicBezTo>
                <a:moveTo>
                  <a:pt x="172454" y="73698"/>
                </a:moveTo>
                <a:cubicBezTo>
                  <a:pt x="172166" y="73480"/>
                  <a:pt x="171948" y="73193"/>
                  <a:pt x="171734" y="72903"/>
                </a:cubicBezTo>
                <a:lnTo>
                  <a:pt x="158894" y="58477"/>
                </a:lnTo>
                <a:lnTo>
                  <a:pt x="158820" y="58405"/>
                </a:lnTo>
                <a:lnTo>
                  <a:pt x="158820" y="58405"/>
                </a:lnTo>
                <a:cubicBezTo>
                  <a:pt x="142157" y="39724"/>
                  <a:pt x="116987" y="31211"/>
                  <a:pt x="92462" y="35901"/>
                </a:cubicBezTo>
                <a:cubicBezTo>
                  <a:pt x="58850" y="42319"/>
                  <a:pt x="34617" y="71604"/>
                  <a:pt x="34617" y="105793"/>
                </a:cubicBezTo>
                <a:lnTo>
                  <a:pt x="34617" y="108174"/>
                </a:lnTo>
                <a:cubicBezTo>
                  <a:pt x="34617" y="128731"/>
                  <a:pt x="43199" y="148421"/>
                  <a:pt x="58274" y="162412"/>
                </a:cubicBezTo>
                <a:lnTo>
                  <a:pt x="184640" y="279761"/>
                </a:lnTo>
                <a:lnTo>
                  <a:pt x="311007" y="162412"/>
                </a:lnTo>
                <a:cubicBezTo>
                  <a:pt x="326081" y="148418"/>
                  <a:pt x="334664" y="128728"/>
                  <a:pt x="334664" y="108174"/>
                </a:cubicBezTo>
                <a:lnTo>
                  <a:pt x="334664" y="105793"/>
                </a:lnTo>
                <a:cubicBezTo>
                  <a:pt x="334664" y="71676"/>
                  <a:pt x="310427" y="42323"/>
                  <a:pt x="276889" y="35901"/>
                </a:cubicBezTo>
                <a:cubicBezTo>
                  <a:pt x="252364" y="31214"/>
                  <a:pt x="227120" y="39796"/>
                  <a:pt x="210531" y="58405"/>
                </a:cubicBezTo>
                <a:cubicBezTo>
                  <a:pt x="210531" y="58405"/>
                  <a:pt x="210531" y="58405"/>
                  <a:pt x="210457" y="58477"/>
                </a:cubicBezTo>
                <a:cubicBezTo>
                  <a:pt x="210384" y="58550"/>
                  <a:pt x="210457" y="58477"/>
                  <a:pt x="210384" y="58550"/>
                </a:cubicBezTo>
                <a:lnTo>
                  <a:pt x="197543" y="72976"/>
                </a:lnTo>
                <a:cubicBezTo>
                  <a:pt x="197326" y="73263"/>
                  <a:pt x="197037" y="73481"/>
                  <a:pt x="196823" y="73771"/>
                </a:cubicBezTo>
                <a:cubicBezTo>
                  <a:pt x="193577" y="77016"/>
                  <a:pt x="189179" y="78820"/>
                  <a:pt x="184633" y="78820"/>
                </a:cubicBezTo>
                <a:cubicBezTo>
                  <a:pt x="180091" y="78820"/>
                  <a:pt x="175689" y="77016"/>
                  <a:pt x="172443" y="73771"/>
                </a:cubicBezTo>
                <a:lnTo>
                  <a:pt x="172454" y="73698"/>
                </a:lnTo>
              </a:path>
            </a:pathLst>
          </a:custGeom>
          <a:solidFill>
            <a:srgbClr val="000000"/>
          </a:solidFill>
          <a:ln/>
        </p:spPr>
        <p:txBody>
          <a:bodyPr wrap="square" lIns="0" tIns="0" rIns="0" bIns="0" rtlCol="0" anchor="ctr"/>
          <a:lstStyle/>
          <a:p>
            <a:pPr marL="0" indent="0">
              <a:buNone/>
            </a:pPr>
            <a:endParaRPr lang="en-US" dirty="0"/>
          </a:p>
        </p:txBody>
      </p:sp>
      <p:sp>
        <p:nvSpPr>
          <p:cNvPr id="9" name="Text 7"/>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0" name="Text 8"/>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A6A6A6"/>
                </a:solidFill>
                <a:latin typeface="Raleway" pitchFamily="34" charset="0"/>
                <a:ea typeface="Raleway" pitchFamily="34" charset="-122"/>
                <a:cs typeface="Raleway" pitchFamily="34" charset="-120"/>
              </a:rPr>
              <a:t>10</a:t>
            </a:r>
            <a:endParaRPr lang="en-US" sz="1000" dirty="0"/>
          </a:p>
        </p:txBody>
      </p:sp>
      <p:sp>
        <p:nvSpPr>
          <p:cNvPr id="11" name="Text 9"/>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solidFill>
            <a:srgbClr val="000000"/>
          </a:soli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0" y="0"/>
            <a:ext cx="12192000" cy="6858000"/>
          </a:xfrm>
          <a:prstGeom prst="rect">
            <a:avLst/>
          </a:prstGeom>
          <a:solidFill>
            <a:srgbClr val="000000"/>
          </a:solidFill>
          <a:ln/>
        </p:spPr>
        <p:txBody>
          <a:bodyPr wrap="square" lIns="0" tIns="0" rIns="0" bIns="0" rtlCol="0" anchor="ctr"/>
          <a:lstStyle/>
          <a:p>
            <a:pPr marL="0" indent="0">
              <a:buNone/>
            </a:pPr>
            <a:endParaRPr lang="en-US" dirty="0"/>
          </a:p>
        </p:txBody>
      </p:sp>
      <p:sp>
        <p:nvSpPr>
          <p:cNvPr id="5" name="Text 3"/>
          <p:cNvSpPr/>
          <p:nvPr/>
        </p:nvSpPr>
        <p:spPr>
          <a:xfrm>
            <a:off x="640078" y="2286000"/>
            <a:ext cx="2606040" cy="3657600"/>
          </a:xfrm>
          <a:custGeom>
            <a:avLst/>
            <a:gdLst/>
            <a:ahLst/>
            <a:cxnLst/>
            <a:rect l="l" t="t" r="r" b="b"/>
            <a:pathLst>
              <a:path w="2606040" h="3657600">
                <a:moveTo>
                  <a:pt x="243847" y="3657600"/>
                </a:moveTo>
                <a:cubicBezTo>
                  <a:pt x="109167" y="3657600"/>
                  <a:pt x="0" y="3548421"/>
                  <a:pt x="0" y="3413748"/>
                </a:cubicBezTo>
                <a:lnTo>
                  <a:pt x="0" y="243852"/>
                </a:lnTo>
                <a:cubicBezTo>
                  <a:pt x="0" y="109179"/>
                  <a:pt x="109167" y="0"/>
                  <a:pt x="243847" y="0"/>
                </a:cubicBezTo>
                <a:lnTo>
                  <a:pt x="2362193" y="0"/>
                </a:lnTo>
                <a:cubicBezTo>
                  <a:pt x="2496873" y="0"/>
                  <a:pt x="2606040" y="109179"/>
                  <a:pt x="2606040" y="243852"/>
                </a:cubicBezTo>
                <a:lnTo>
                  <a:pt x="2606040" y="3413748"/>
                </a:lnTo>
                <a:cubicBezTo>
                  <a:pt x="2606040" y="3548421"/>
                  <a:pt x="2496873" y="3657600"/>
                  <a:pt x="2362193" y="3657600"/>
                </a:cubicBezTo>
                <a:lnTo>
                  <a:pt x="243847" y="3657600"/>
                </a:lnTo>
              </a:path>
            </a:pathLst>
          </a:custGeom>
          <a:solidFill>
            <a:srgbClr val="D9D9D9"/>
          </a:solidFill>
          <a:ln/>
        </p:spPr>
        <p:txBody>
          <a:bodyPr wrap="square" lIns="0" tIns="0" rIns="0" bIns="0" rtlCol="0" anchor="ctr"/>
          <a:lstStyle/>
          <a:p>
            <a:pPr marL="0" indent="0">
              <a:buNone/>
            </a:pPr>
            <a:endParaRPr lang="en-US" dirty="0"/>
          </a:p>
        </p:txBody>
      </p:sp>
      <p:sp>
        <p:nvSpPr>
          <p:cNvPr id="6" name="Text 4"/>
          <p:cNvSpPr/>
          <p:nvPr/>
        </p:nvSpPr>
        <p:spPr>
          <a:xfrm>
            <a:off x="640079" y="655322"/>
            <a:ext cx="8561977" cy="1406074"/>
          </a:xfrm>
          <a:prstGeom prst="rect">
            <a:avLst/>
          </a:prstGeom>
          <a:noFill/>
          <a:ln/>
        </p:spPr>
        <p:txBody>
          <a:bodyPr wrap="square" lIns="0" tIns="0" rIns="0" bIns="0" rtlCol="0" anchor="t"/>
          <a:lstStyle/>
          <a:p>
            <a:pPr marL="0" indent="0" algn="l">
              <a:lnSpc>
                <a:spcPct val="90000"/>
              </a:lnSpc>
              <a:buNone/>
            </a:pPr>
            <a:r>
              <a:rPr lang="en-US" sz="4800" dirty="0">
                <a:solidFill>
                  <a:srgbClr val="FFFFFF"/>
                </a:solidFill>
                <a:latin typeface="Lexend Black" pitchFamily="34" charset="0"/>
                <a:ea typeface="Lexend Black" pitchFamily="34" charset="-122"/>
                <a:cs typeface="Lexend Black" pitchFamily="34" charset="-120"/>
              </a:rPr>
              <a:t>Spiritual Laziness and Its Consequences</a:t>
            </a:r>
            <a:endParaRPr lang="en-US" sz="4800" dirty="0"/>
          </a:p>
        </p:txBody>
      </p:sp>
      <p:sp>
        <p:nvSpPr>
          <p:cNvPr id="7" name="Text 5"/>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8" name="Text 6"/>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FFFFFF"/>
                </a:solidFill>
                <a:latin typeface="Raleway" pitchFamily="34" charset="0"/>
                <a:ea typeface="Raleway" pitchFamily="34" charset="-122"/>
                <a:cs typeface="Raleway" pitchFamily="34" charset="-120"/>
              </a:rPr>
              <a:t>11</a:t>
            </a:r>
            <a:endParaRPr lang="en-US" sz="1000" dirty="0"/>
          </a:p>
        </p:txBody>
      </p:sp>
      <p:sp>
        <p:nvSpPr>
          <p:cNvPr id="9" name="Text 7"/>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10" name="Text 8"/>
          <p:cNvSpPr/>
          <p:nvPr/>
        </p:nvSpPr>
        <p:spPr>
          <a:xfrm>
            <a:off x="891538" y="2748944"/>
            <a:ext cx="548640" cy="468571"/>
          </a:xfrm>
          <a:custGeom>
            <a:avLst/>
            <a:gdLst/>
            <a:ahLst/>
            <a:cxnLst/>
            <a:rect l="l" t="t" r="r" b="b"/>
            <a:pathLst>
              <a:path w="548640" h="468571">
                <a:moveTo>
                  <a:pt x="241961" y="455821"/>
                </a:moveTo>
                <a:lnTo>
                  <a:pt x="239284" y="453357"/>
                </a:lnTo>
                <a:lnTo>
                  <a:pt x="51545" y="279015"/>
                </a:lnTo>
                <a:cubicBezTo>
                  <a:pt x="18648" y="248474"/>
                  <a:pt x="0" y="205614"/>
                  <a:pt x="0" y="160715"/>
                </a:cubicBezTo>
                <a:lnTo>
                  <a:pt x="0" y="157178"/>
                </a:lnTo>
                <a:cubicBezTo>
                  <a:pt x="0" y="81738"/>
                  <a:pt x="53580" y="17019"/>
                  <a:pt x="127729" y="2872"/>
                </a:cubicBezTo>
                <a:cubicBezTo>
                  <a:pt x="169947" y="-5271"/>
                  <a:pt x="213130" y="4480"/>
                  <a:pt x="247530" y="28695"/>
                </a:cubicBezTo>
                <a:cubicBezTo>
                  <a:pt x="257175" y="35555"/>
                  <a:pt x="266173" y="43484"/>
                  <a:pt x="274320" y="52592"/>
                </a:cubicBezTo>
                <a:cubicBezTo>
                  <a:pt x="278819" y="47448"/>
                  <a:pt x="283641" y="42734"/>
                  <a:pt x="288788" y="38339"/>
                </a:cubicBezTo>
                <a:cubicBezTo>
                  <a:pt x="292754" y="34909"/>
                  <a:pt x="296825" y="31694"/>
                  <a:pt x="301110" y="28695"/>
                </a:cubicBezTo>
                <a:lnTo>
                  <a:pt x="301110" y="28695"/>
                </a:lnTo>
                <a:cubicBezTo>
                  <a:pt x="335510" y="4480"/>
                  <a:pt x="378693" y="-5271"/>
                  <a:pt x="420911" y="2765"/>
                </a:cubicBezTo>
                <a:cubicBezTo>
                  <a:pt x="495065" y="16911"/>
                  <a:pt x="548640" y="81738"/>
                  <a:pt x="548640" y="157177"/>
                </a:cubicBezTo>
                <a:lnTo>
                  <a:pt x="548640" y="160715"/>
                </a:lnTo>
                <a:cubicBezTo>
                  <a:pt x="548640" y="205614"/>
                  <a:pt x="529997" y="248474"/>
                  <a:pt x="497095" y="279015"/>
                </a:cubicBezTo>
                <a:lnTo>
                  <a:pt x="309356" y="453356"/>
                </a:lnTo>
                <a:lnTo>
                  <a:pt x="306679" y="455821"/>
                </a:lnTo>
                <a:cubicBezTo>
                  <a:pt x="297890" y="463965"/>
                  <a:pt x="286319" y="468571"/>
                  <a:pt x="274320" y="468571"/>
                </a:cubicBezTo>
                <a:cubicBezTo>
                  <a:pt x="262321" y="468571"/>
                  <a:pt x="250745" y="464073"/>
                  <a:pt x="241961" y="455821"/>
                </a:cubicBezTo>
                <a:lnTo>
                  <a:pt x="241961" y="455821"/>
                </a:lnTo>
                <a:moveTo>
                  <a:pt x="256209" y="109491"/>
                </a:moveTo>
                <a:cubicBezTo>
                  <a:pt x="255781" y="109168"/>
                  <a:pt x="255458" y="108741"/>
                  <a:pt x="255140" y="108310"/>
                </a:cubicBezTo>
                <a:lnTo>
                  <a:pt x="236063" y="86878"/>
                </a:lnTo>
                <a:lnTo>
                  <a:pt x="235954" y="86770"/>
                </a:lnTo>
                <a:lnTo>
                  <a:pt x="235954" y="86770"/>
                </a:lnTo>
                <a:cubicBezTo>
                  <a:pt x="211199" y="59017"/>
                  <a:pt x="173804" y="46370"/>
                  <a:pt x="137369" y="53338"/>
                </a:cubicBezTo>
                <a:cubicBezTo>
                  <a:pt x="87431" y="62873"/>
                  <a:pt x="51430" y="106380"/>
                  <a:pt x="51430" y="157173"/>
                </a:cubicBezTo>
                <a:lnTo>
                  <a:pt x="51430" y="160711"/>
                </a:lnTo>
                <a:cubicBezTo>
                  <a:pt x="51430" y="191252"/>
                  <a:pt x="64180" y="220505"/>
                  <a:pt x="86575" y="241291"/>
                </a:cubicBezTo>
                <a:lnTo>
                  <a:pt x="274315" y="415632"/>
                </a:lnTo>
                <a:lnTo>
                  <a:pt x="462054" y="241291"/>
                </a:lnTo>
                <a:cubicBezTo>
                  <a:pt x="484449" y="220500"/>
                  <a:pt x="497200" y="191247"/>
                  <a:pt x="497200" y="160711"/>
                </a:cubicBezTo>
                <a:lnTo>
                  <a:pt x="497200" y="157173"/>
                </a:lnTo>
                <a:cubicBezTo>
                  <a:pt x="497200" y="106488"/>
                  <a:pt x="461192" y="62878"/>
                  <a:pt x="411365" y="53338"/>
                </a:cubicBezTo>
                <a:cubicBezTo>
                  <a:pt x="374930" y="46375"/>
                  <a:pt x="337425" y="59124"/>
                  <a:pt x="312780" y="86770"/>
                </a:cubicBezTo>
                <a:cubicBezTo>
                  <a:pt x="312780" y="86770"/>
                  <a:pt x="312780" y="86770"/>
                  <a:pt x="312670" y="86878"/>
                </a:cubicBezTo>
                <a:cubicBezTo>
                  <a:pt x="312560" y="86986"/>
                  <a:pt x="312670" y="86878"/>
                  <a:pt x="312560" y="86986"/>
                </a:cubicBezTo>
                <a:lnTo>
                  <a:pt x="293484" y="108418"/>
                </a:lnTo>
                <a:cubicBezTo>
                  <a:pt x="293160" y="108844"/>
                  <a:pt x="292732" y="109168"/>
                  <a:pt x="292414" y="109599"/>
                </a:cubicBezTo>
                <a:cubicBezTo>
                  <a:pt x="287592" y="114420"/>
                  <a:pt x="281057" y="117101"/>
                  <a:pt x="274304" y="117101"/>
                </a:cubicBezTo>
                <a:cubicBezTo>
                  <a:pt x="267555" y="117101"/>
                  <a:pt x="261016" y="114420"/>
                  <a:pt x="256193" y="109599"/>
                </a:cubicBezTo>
                <a:lnTo>
                  <a:pt x="256209" y="109491"/>
                </a:ln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891538" y="3612153"/>
            <a:ext cx="2103120" cy="365760"/>
          </a:xfrm>
          <a:prstGeom prst="rect">
            <a:avLst/>
          </a:prstGeom>
          <a:noFill/>
          <a:ln/>
        </p:spPr>
        <p:txBody>
          <a:bodyPr wrap="square" lIns="0" tIns="0" rIns="0" bIns="0" rtlCol="0" anchor="t"/>
          <a:lstStyle/>
          <a:p>
            <a:pPr marL="0" indent="0" algn="l">
              <a:lnSpc>
                <a:spcPct val="90000"/>
              </a:lnSpc>
              <a:spcBef>
                <a:spcPts val="666"/>
              </a:spcBef>
              <a:buNone/>
            </a:pPr>
            <a:r>
              <a:rPr lang="en-US" sz="1332" b="1" dirty="0">
                <a:solidFill>
                  <a:srgbClr val="000000"/>
                </a:solidFill>
                <a:latin typeface="Raleway" pitchFamily="34" charset="0"/>
                <a:ea typeface="Raleway" pitchFamily="34" charset="-122"/>
                <a:cs typeface="Raleway" pitchFamily="34" charset="-120"/>
              </a:rPr>
              <a:t>Step 1: Acknowledge the Root Cause</a:t>
            </a:r>
            <a:endParaRPr lang="en-US" sz="1332" dirty="0"/>
          </a:p>
        </p:txBody>
      </p:sp>
      <p:sp>
        <p:nvSpPr>
          <p:cNvPr id="12" name="Text 10"/>
          <p:cNvSpPr/>
          <p:nvPr/>
        </p:nvSpPr>
        <p:spPr>
          <a:xfrm>
            <a:off x="891538" y="4109449"/>
            <a:ext cx="2103120" cy="1554480"/>
          </a:xfrm>
          <a:prstGeom prst="rect">
            <a:avLst/>
          </a:prstGeom>
          <a:noFill/>
          <a:ln/>
        </p:spPr>
        <p:txBody>
          <a:bodyPr wrap="square" lIns="0" tIns="0" rIns="0" bIns="0" rtlCol="0" anchor="t"/>
          <a:lstStyle/>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Spiritual laziness often begins with minor neglect, leading to larger issues as emphasized in Proverbs.</a:t>
            </a:r>
            <a:endParaRPr lang="en-US" sz="1216" dirty="0"/>
          </a:p>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This lack of action initiates a profound disconnect between the heart, mind, and body.</a:t>
            </a:r>
            <a:endParaRPr lang="en-US" sz="1216" dirty="0"/>
          </a:p>
        </p:txBody>
      </p:sp>
      <p:sp>
        <p:nvSpPr>
          <p:cNvPr id="13" name="Text 11"/>
          <p:cNvSpPr/>
          <p:nvPr/>
        </p:nvSpPr>
        <p:spPr>
          <a:xfrm>
            <a:off x="8945880" y="2286000"/>
            <a:ext cx="2606040" cy="3657600"/>
          </a:xfrm>
          <a:custGeom>
            <a:avLst/>
            <a:gdLst/>
            <a:ahLst/>
            <a:cxnLst/>
            <a:rect l="l" t="t" r="r" b="b"/>
            <a:pathLst>
              <a:path w="2606040" h="3657600">
                <a:moveTo>
                  <a:pt x="243847" y="3657600"/>
                </a:moveTo>
                <a:cubicBezTo>
                  <a:pt x="109167" y="3657600"/>
                  <a:pt x="0" y="3548421"/>
                  <a:pt x="0" y="3413748"/>
                </a:cubicBezTo>
                <a:lnTo>
                  <a:pt x="0" y="243852"/>
                </a:lnTo>
                <a:cubicBezTo>
                  <a:pt x="0" y="109179"/>
                  <a:pt x="109167" y="0"/>
                  <a:pt x="243847" y="0"/>
                </a:cubicBezTo>
                <a:lnTo>
                  <a:pt x="2362193" y="0"/>
                </a:lnTo>
                <a:cubicBezTo>
                  <a:pt x="2496873" y="0"/>
                  <a:pt x="2606040" y="109179"/>
                  <a:pt x="2606040" y="243852"/>
                </a:cubicBezTo>
                <a:lnTo>
                  <a:pt x="2606040" y="3413748"/>
                </a:lnTo>
                <a:cubicBezTo>
                  <a:pt x="2606040" y="3548421"/>
                  <a:pt x="2496873" y="3657600"/>
                  <a:pt x="2362193" y="3657600"/>
                </a:cubicBezTo>
                <a:lnTo>
                  <a:pt x="243847" y="3657600"/>
                </a:lnTo>
              </a:path>
            </a:pathLst>
          </a:custGeom>
          <a:solidFill>
            <a:srgbClr val="FFFFFF"/>
          </a:solidFill>
          <a:ln/>
        </p:spPr>
        <p:txBody>
          <a:bodyPr wrap="square" lIns="0" tIns="0" rIns="0" bIns="0" rtlCol="0" anchor="ctr"/>
          <a:lstStyle/>
          <a:p>
            <a:pPr marL="0" indent="0">
              <a:buNone/>
            </a:pPr>
            <a:endParaRPr lang="en-US" dirty="0"/>
          </a:p>
        </p:txBody>
      </p:sp>
      <p:sp>
        <p:nvSpPr>
          <p:cNvPr id="14" name="Text 12"/>
          <p:cNvSpPr/>
          <p:nvPr/>
        </p:nvSpPr>
        <p:spPr>
          <a:xfrm>
            <a:off x="3408679" y="2286000"/>
            <a:ext cx="2606040" cy="3657600"/>
          </a:xfrm>
          <a:custGeom>
            <a:avLst/>
            <a:gdLst/>
            <a:ahLst/>
            <a:cxnLst/>
            <a:rect l="l" t="t" r="r" b="b"/>
            <a:pathLst>
              <a:path w="2606040" h="3657600">
                <a:moveTo>
                  <a:pt x="243847" y="3657600"/>
                </a:moveTo>
                <a:cubicBezTo>
                  <a:pt x="109167" y="3657600"/>
                  <a:pt x="0" y="3548421"/>
                  <a:pt x="0" y="3413748"/>
                </a:cubicBezTo>
                <a:lnTo>
                  <a:pt x="0" y="243852"/>
                </a:lnTo>
                <a:cubicBezTo>
                  <a:pt x="0" y="109179"/>
                  <a:pt x="109167" y="0"/>
                  <a:pt x="243847" y="0"/>
                </a:cubicBezTo>
                <a:lnTo>
                  <a:pt x="2362193" y="0"/>
                </a:lnTo>
                <a:cubicBezTo>
                  <a:pt x="2496873" y="0"/>
                  <a:pt x="2606040" y="109179"/>
                  <a:pt x="2606040" y="243852"/>
                </a:cubicBezTo>
                <a:lnTo>
                  <a:pt x="2606040" y="3413748"/>
                </a:lnTo>
                <a:cubicBezTo>
                  <a:pt x="2606040" y="3548421"/>
                  <a:pt x="2496873" y="3657600"/>
                  <a:pt x="2362193" y="3657600"/>
                </a:cubicBezTo>
                <a:lnTo>
                  <a:pt x="243847" y="3657600"/>
                </a:lnTo>
              </a:path>
            </a:pathLst>
          </a:custGeom>
          <a:solidFill>
            <a:srgbClr val="FFFFFF"/>
          </a:solidFill>
          <a:ln/>
        </p:spPr>
        <p:txBody>
          <a:bodyPr wrap="square" lIns="0" tIns="0" rIns="0" bIns="0" rtlCol="0" anchor="ctr"/>
          <a:lstStyle/>
          <a:p>
            <a:pPr marL="0" indent="0">
              <a:buNone/>
            </a:pPr>
            <a:endParaRPr lang="en-US" dirty="0"/>
          </a:p>
        </p:txBody>
      </p:sp>
      <p:sp>
        <p:nvSpPr>
          <p:cNvPr id="15" name="Text 13"/>
          <p:cNvSpPr/>
          <p:nvPr/>
        </p:nvSpPr>
        <p:spPr>
          <a:xfrm>
            <a:off x="6177280" y="2286000"/>
            <a:ext cx="2606040" cy="3657600"/>
          </a:xfrm>
          <a:custGeom>
            <a:avLst/>
            <a:gdLst/>
            <a:ahLst/>
            <a:cxnLst/>
            <a:rect l="l" t="t" r="r" b="b"/>
            <a:pathLst>
              <a:path w="2606040" h="3657600">
                <a:moveTo>
                  <a:pt x="243847" y="3657600"/>
                </a:moveTo>
                <a:cubicBezTo>
                  <a:pt x="109167" y="3657600"/>
                  <a:pt x="0" y="3548421"/>
                  <a:pt x="0" y="3413748"/>
                </a:cubicBezTo>
                <a:lnTo>
                  <a:pt x="0" y="243852"/>
                </a:lnTo>
                <a:cubicBezTo>
                  <a:pt x="0" y="109179"/>
                  <a:pt x="109167" y="0"/>
                  <a:pt x="243847" y="0"/>
                </a:cubicBezTo>
                <a:lnTo>
                  <a:pt x="2362193" y="0"/>
                </a:lnTo>
                <a:cubicBezTo>
                  <a:pt x="2496873" y="0"/>
                  <a:pt x="2606040" y="109179"/>
                  <a:pt x="2606040" y="243852"/>
                </a:cubicBezTo>
                <a:lnTo>
                  <a:pt x="2606040" y="3413748"/>
                </a:lnTo>
                <a:cubicBezTo>
                  <a:pt x="2606040" y="3548421"/>
                  <a:pt x="2496873" y="3657600"/>
                  <a:pt x="2362193" y="3657600"/>
                </a:cubicBezTo>
                <a:lnTo>
                  <a:pt x="243847" y="3657600"/>
                </a:lnTo>
              </a:path>
            </a:pathLst>
          </a:custGeom>
          <a:solidFill>
            <a:srgbClr val="D9D9D9"/>
          </a:solidFill>
          <a:ln/>
        </p:spPr>
        <p:txBody>
          <a:bodyPr wrap="square" lIns="0" tIns="0" rIns="0" bIns="0" rtlCol="0" anchor="ctr"/>
          <a:lstStyle/>
          <a:p>
            <a:pPr marL="0" indent="0">
              <a:buNone/>
            </a:pPr>
            <a:endParaRPr lang="en-US" dirty="0"/>
          </a:p>
        </p:txBody>
      </p:sp>
      <p:sp>
        <p:nvSpPr>
          <p:cNvPr id="16" name="Text 14"/>
          <p:cNvSpPr/>
          <p:nvPr/>
        </p:nvSpPr>
        <p:spPr>
          <a:xfrm>
            <a:off x="3660138" y="2708910"/>
            <a:ext cx="548640" cy="548640"/>
          </a:xfrm>
          <a:custGeom>
            <a:avLst/>
            <a:gdLst/>
            <a:ahLst/>
            <a:cxnLst/>
            <a:rect l="l" t="t" r="r" b="b"/>
            <a:pathLst>
              <a:path w="548640" h="548640">
                <a:moveTo>
                  <a:pt x="137160" y="188595"/>
                </a:moveTo>
                <a:cubicBezTo>
                  <a:pt x="137160" y="112844"/>
                  <a:pt x="198569" y="51435"/>
                  <a:pt x="274320" y="51435"/>
                </a:cubicBezTo>
                <a:cubicBezTo>
                  <a:pt x="350071" y="51435"/>
                  <a:pt x="411480" y="112844"/>
                  <a:pt x="411480" y="188595"/>
                </a:cubicBezTo>
                <a:cubicBezTo>
                  <a:pt x="411480" y="264346"/>
                  <a:pt x="350071" y="325755"/>
                  <a:pt x="274320" y="325755"/>
                </a:cubicBezTo>
                <a:cubicBezTo>
                  <a:pt x="198569" y="325755"/>
                  <a:pt x="137160" y="264346"/>
                  <a:pt x="137160" y="188595"/>
                </a:cubicBezTo>
                <a:lnTo>
                  <a:pt x="137160" y="188595"/>
                </a:lnTo>
                <a:moveTo>
                  <a:pt x="462915" y="188595"/>
                </a:moveTo>
                <a:cubicBezTo>
                  <a:pt x="462915" y="164378"/>
                  <a:pt x="458306" y="141231"/>
                  <a:pt x="450055" y="120015"/>
                </a:cubicBezTo>
                <a:lnTo>
                  <a:pt x="480060" y="120015"/>
                </a:lnTo>
                <a:cubicBezTo>
                  <a:pt x="489491" y="120015"/>
                  <a:pt x="497205" y="127729"/>
                  <a:pt x="497205" y="137160"/>
                </a:cubicBezTo>
                <a:lnTo>
                  <a:pt x="497205" y="480060"/>
                </a:lnTo>
                <a:cubicBezTo>
                  <a:pt x="497205" y="489491"/>
                  <a:pt x="489491" y="497205"/>
                  <a:pt x="480060" y="497205"/>
                </a:cubicBezTo>
                <a:lnTo>
                  <a:pt x="68580" y="497205"/>
                </a:lnTo>
                <a:cubicBezTo>
                  <a:pt x="59149" y="497205"/>
                  <a:pt x="51435" y="489491"/>
                  <a:pt x="51435" y="480060"/>
                </a:cubicBezTo>
                <a:lnTo>
                  <a:pt x="51435" y="137160"/>
                </a:lnTo>
                <a:cubicBezTo>
                  <a:pt x="51435" y="127729"/>
                  <a:pt x="59149" y="120015"/>
                  <a:pt x="68580" y="120015"/>
                </a:cubicBezTo>
                <a:lnTo>
                  <a:pt x="98585" y="120015"/>
                </a:lnTo>
                <a:cubicBezTo>
                  <a:pt x="90334" y="141231"/>
                  <a:pt x="85725" y="164378"/>
                  <a:pt x="85725" y="188595"/>
                </a:cubicBezTo>
                <a:cubicBezTo>
                  <a:pt x="85725" y="292749"/>
                  <a:pt x="170166" y="377190"/>
                  <a:pt x="274320" y="377190"/>
                </a:cubicBezTo>
                <a:cubicBezTo>
                  <a:pt x="378474" y="377190"/>
                  <a:pt x="462915" y="292749"/>
                  <a:pt x="462915" y="188595"/>
                </a:cubicBezTo>
                <a:lnTo>
                  <a:pt x="462915" y="188595"/>
                </a:lnTo>
                <a:moveTo>
                  <a:pt x="419836" y="68580"/>
                </a:moveTo>
                <a:cubicBezTo>
                  <a:pt x="385222" y="26680"/>
                  <a:pt x="332931" y="0"/>
                  <a:pt x="274320" y="0"/>
                </a:cubicBezTo>
                <a:cubicBezTo>
                  <a:pt x="215703" y="0"/>
                  <a:pt x="163412" y="26680"/>
                  <a:pt x="128804" y="68580"/>
                </a:cubicBezTo>
                <a:lnTo>
                  <a:pt x="68580" y="68580"/>
                </a:lnTo>
                <a:cubicBezTo>
                  <a:pt x="30751" y="68580"/>
                  <a:pt x="0" y="99331"/>
                  <a:pt x="0" y="137160"/>
                </a:cubicBezTo>
                <a:lnTo>
                  <a:pt x="0" y="480060"/>
                </a:lnTo>
                <a:cubicBezTo>
                  <a:pt x="0" y="517889"/>
                  <a:pt x="30751" y="548640"/>
                  <a:pt x="68580" y="548640"/>
                </a:cubicBezTo>
                <a:lnTo>
                  <a:pt x="480060" y="548640"/>
                </a:lnTo>
                <a:cubicBezTo>
                  <a:pt x="517889" y="548640"/>
                  <a:pt x="548640" y="517889"/>
                  <a:pt x="548640" y="480060"/>
                </a:cubicBezTo>
                <a:lnTo>
                  <a:pt x="548640" y="137160"/>
                </a:lnTo>
                <a:cubicBezTo>
                  <a:pt x="548640" y="99331"/>
                  <a:pt x="517889" y="68580"/>
                  <a:pt x="480060" y="68580"/>
                </a:cubicBezTo>
                <a:lnTo>
                  <a:pt x="419836" y="68580"/>
                </a:lnTo>
                <a:moveTo>
                  <a:pt x="317185" y="240030"/>
                </a:moveTo>
                <a:cubicBezTo>
                  <a:pt x="317185" y="228673"/>
                  <a:pt x="312791" y="218386"/>
                  <a:pt x="305505" y="210667"/>
                </a:cubicBezTo>
                <a:lnTo>
                  <a:pt x="341512" y="126763"/>
                </a:lnTo>
                <a:cubicBezTo>
                  <a:pt x="345265" y="118084"/>
                  <a:pt x="341188" y="108011"/>
                  <a:pt x="332509" y="104258"/>
                </a:cubicBezTo>
                <a:cubicBezTo>
                  <a:pt x="323829" y="100505"/>
                  <a:pt x="313756" y="104582"/>
                  <a:pt x="310004" y="113261"/>
                </a:cubicBezTo>
                <a:lnTo>
                  <a:pt x="273996" y="197165"/>
                </a:lnTo>
                <a:cubicBezTo>
                  <a:pt x="250421" y="197275"/>
                  <a:pt x="231455" y="216455"/>
                  <a:pt x="231455" y="240030"/>
                </a:cubicBezTo>
                <a:cubicBezTo>
                  <a:pt x="231455" y="263709"/>
                  <a:pt x="250635" y="282895"/>
                  <a:pt x="274320" y="282895"/>
                </a:cubicBezTo>
                <a:cubicBezTo>
                  <a:pt x="297999" y="282895"/>
                  <a:pt x="317185" y="263715"/>
                  <a:pt x="317185" y="240036"/>
                </a:cubicBezTo>
                <a:lnTo>
                  <a:pt x="317185" y="240030"/>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3660138" y="3612153"/>
            <a:ext cx="2103120" cy="365760"/>
          </a:xfrm>
          <a:prstGeom prst="rect">
            <a:avLst/>
          </a:prstGeom>
          <a:noFill/>
          <a:ln/>
        </p:spPr>
        <p:txBody>
          <a:bodyPr wrap="square" lIns="0" tIns="0" rIns="0" bIns="0" rtlCol="0" anchor="t"/>
          <a:lstStyle/>
          <a:p>
            <a:pPr marL="0" indent="0" algn="l">
              <a:lnSpc>
                <a:spcPct val="90000"/>
              </a:lnSpc>
              <a:spcBef>
                <a:spcPts val="666"/>
              </a:spcBef>
              <a:buNone/>
            </a:pPr>
            <a:r>
              <a:rPr lang="en-US" sz="1332" b="1" dirty="0">
                <a:solidFill>
                  <a:srgbClr val="000000"/>
                </a:solidFill>
                <a:latin typeface="Raleway" pitchFamily="34" charset="0"/>
                <a:ea typeface="Raleway" pitchFamily="34" charset="-122"/>
                <a:cs typeface="Raleway" pitchFamily="34" charset="-120"/>
              </a:rPr>
              <a:t>Step 2: Understand the Emotional Impact</a:t>
            </a:r>
            <a:endParaRPr lang="en-US" sz="1332" dirty="0"/>
          </a:p>
        </p:txBody>
      </p:sp>
      <p:sp>
        <p:nvSpPr>
          <p:cNvPr id="18" name="Text 16"/>
          <p:cNvSpPr/>
          <p:nvPr/>
        </p:nvSpPr>
        <p:spPr>
          <a:xfrm>
            <a:off x="3660138" y="4109449"/>
            <a:ext cx="2103120" cy="1554480"/>
          </a:xfrm>
          <a:prstGeom prst="rect">
            <a:avLst/>
          </a:prstGeom>
          <a:noFill/>
          <a:ln/>
        </p:spPr>
        <p:txBody>
          <a:bodyPr wrap="square" lIns="0" tIns="0" rIns="0" bIns="0" rtlCol="0" anchor="t"/>
          <a:lstStyle/>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The sluggard's neglect creates feelings of guilt and depression, as suggested in the verses.</a:t>
            </a:r>
            <a:endParaRPr lang="en-US" sz="1216" dirty="0"/>
          </a:p>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Emotional burden grows, eventually resulting in significant negative effects on well-being.</a:t>
            </a:r>
            <a:endParaRPr lang="en-US" sz="1216" dirty="0"/>
          </a:p>
        </p:txBody>
      </p:sp>
      <p:sp>
        <p:nvSpPr>
          <p:cNvPr id="19" name="Text 17"/>
          <p:cNvSpPr/>
          <p:nvPr/>
        </p:nvSpPr>
        <p:spPr>
          <a:xfrm>
            <a:off x="6428738" y="2708910"/>
            <a:ext cx="548640" cy="548640"/>
          </a:xfrm>
          <a:custGeom>
            <a:avLst/>
            <a:gdLst/>
            <a:ahLst/>
            <a:cxnLst/>
            <a:rect l="l" t="t" r="r" b="b"/>
            <a:pathLst>
              <a:path w="548640" h="548640">
                <a:moveTo>
                  <a:pt x="497205" y="274320"/>
                </a:moveTo>
                <a:cubicBezTo>
                  <a:pt x="497205" y="151222"/>
                  <a:pt x="397418" y="51435"/>
                  <a:pt x="274320" y="51435"/>
                </a:cubicBezTo>
                <a:cubicBezTo>
                  <a:pt x="151222" y="51435"/>
                  <a:pt x="51435" y="151222"/>
                  <a:pt x="51435" y="274320"/>
                </a:cubicBezTo>
                <a:cubicBezTo>
                  <a:pt x="51435" y="397418"/>
                  <a:pt x="151222" y="497205"/>
                  <a:pt x="274320" y="497205"/>
                </a:cubicBezTo>
                <a:cubicBezTo>
                  <a:pt x="397418" y="497205"/>
                  <a:pt x="497205" y="397418"/>
                  <a:pt x="497205" y="274320"/>
                </a:cubicBezTo>
                <a:lnTo>
                  <a:pt x="497205" y="274320"/>
                </a:lnTo>
                <a:moveTo>
                  <a:pt x="0" y="274320"/>
                </a:moveTo>
                <a:cubicBezTo>
                  <a:pt x="0" y="122819"/>
                  <a:pt x="122819" y="0"/>
                  <a:pt x="274320" y="0"/>
                </a:cubicBezTo>
                <a:cubicBezTo>
                  <a:pt x="425821" y="0"/>
                  <a:pt x="548640" y="122819"/>
                  <a:pt x="548640" y="274320"/>
                </a:cubicBezTo>
                <a:cubicBezTo>
                  <a:pt x="548640" y="425821"/>
                  <a:pt x="425821" y="548640"/>
                  <a:pt x="274320" y="548640"/>
                </a:cubicBezTo>
                <a:cubicBezTo>
                  <a:pt x="122819" y="548640"/>
                  <a:pt x="0" y="425821"/>
                  <a:pt x="0" y="274320"/>
                </a:cubicBezTo>
                <a:moveTo>
                  <a:pt x="189133" y="343224"/>
                </a:moveTo>
                <a:cubicBezTo>
                  <a:pt x="210135" y="323720"/>
                  <a:pt x="239816" y="308610"/>
                  <a:pt x="274320" y="308610"/>
                </a:cubicBezTo>
                <a:cubicBezTo>
                  <a:pt x="308824" y="308610"/>
                  <a:pt x="338505" y="323720"/>
                  <a:pt x="359507" y="343224"/>
                </a:cubicBezTo>
                <a:cubicBezTo>
                  <a:pt x="379867" y="362300"/>
                  <a:pt x="394335" y="387910"/>
                  <a:pt x="394335" y="411480"/>
                </a:cubicBezTo>
                <a:cubicBezTo>
                  <a:pt x="394335" y="417268"/>
                  <a:pt x="391444" y="422623"/>
                  <a:pt x="386621" y="425838"/>
                </a:cubicBezTo>
                <a:cubicBezTo>
                  <a:pt x="381799" y="429053"/>
                  <a:pt x="375692" y="429481"/>
                  <a:pt x="370332" y="427231"/>
                </a:cubicBezTo>
                <a:lnTo>
                  <a:pt x="351903" y="419194"/>
                </a:lnTo>
                <a:cubicBezTo>
                  <a:pt x="327472" y="408479"/>
                  <a:pt x="301006" y="403014"/>
                  <a:pt x="274320" y="403014"/>
                </a:cubicBezTo>
                <a:cubicBezTo>
                  <a:pt x="247640" y="403014"/>
                  <a:pt x="221173" y="408589"/>
                  <a:pt x="196737" y="419194"/>
                </a:cubicBezTo>
                <a:lnTo>
                  <a:pt x="178308" y="427231"/>
                </a:lnTo>
                <a:cubicBezTo>
                  <a:pt x="173058" y="429591"/>
                  <a:pt x="166841" y="429053"/>
                  <a:pt x="162019" y="425838"/>
                </a:cubicBezTo>
                <a:cubicBezTo>
                  <a:pt x="157196" y="422623"/>
                  <a:pt x="154305" y="417268"/>
                  <a:pt x="154305" y="411480"/>
                </a:cubicBezTo>
                <a:cubicBezTo>
                  <a:pt x="154305" y="387905"/>
                  <a:pt x="168773" y="362294"/>
                  <a:pt x="189133" y="343224"/>
                </a:cubicBezTo>
                <a:lnTo>
                  <a:pt x="189133" y="343224"/>
                </a:lnTo>
                <a:moveTo>
                  <a:pt x="143052" y="157196"/>
                </a:moveTo>
                <a:lnTo>
                  <a:pt x="239388" y="208522"/>
                </a:lnTo>
                <a:cubicBezTo>
                  <a:pt x="250855" y="214628"/>
                  <a:pt x="250855" y="231131"/>
                  <a:pt x="239388" y="237237"/>
                </a:cubicBezTo>
                <a:lnTo>
                  <a:pt x="143052" y="288563"/>
                </a:lnTo>
                <a:cubicBezTo>
                  <a:pt x="134587" y="293061"/>
                  <a:pt x="124300" y="286955"/>
                  <a:pt x="124300" y="277310"/>
                </a:cubicBezTo>
                <a:cubicBezTo>
                  <a:pt x="124300" y="274309"/>
                  <a:pt x="125370" y="271418"/>
                  <a:pt x="127301" y="269168"/>
                </a:cubicBezTo>
                <a:lnTo>
                  <a:pt x="165876" y="222874"/>
                </a:lnTo>
                <a:lnTo>
                  <a:pt x="127301" y="176585"/>
                </a:lnTo>
                <a:cubicBezTo>
                  <a:pt x="125370" y="174336"/>
                  <a:pt x="124300" y="171439"/>
                  <a:pt x="124300" y="168443"/>
                </a:cubicBezTo>
                <a:cubicBezTo>
                  <a:pt x="124300" y="158798"/>
                  <a:pt x="134587" y="152692"/>
                  <a:pt x="143052" y="157191"/>
                </a:cubicBezTo>
                <a:lnTo>
                  <a:pt x="143052" y="157196"/>
                </a:lnTo>
                <a:moveTo>
                  <a:pt x="424340" y="168345"/>
                </a:moveTo>
                <a:cubicBezTo>
                  <a:pt x="424340" y="171346"/>
                  <a:pt x="423270" y="174237"/>
                  <a:pt x="421339" y="176486"/>
                </a:cubicBezTo>
                <a:lnTo>
                  <a:pt x="382764" y="222775"/>
                </a:lnTo>
                <a:lnTo>
                  <a:pt x="421339" y="269064"/>
                </a:lnTo>
                <a:cubicBezTo>
                  <a:pt x="423270" y="271313"/>
                  <a:pt x="424340" y="274210"/>
                  <a:pt x="424340" y="277206"/>
                </a:cubicBezTo>
                <a:cubicBezTo>
                  <a:pt x="424340" y="286851"/>
                  <a:pt x="414053" y="292957"/>
                  <a:pt x="405588" y="288458"/>
                </a:cubicBezTo>
                <a:lnTo>
                  <a:pt x="309252" y="237133"/>
                </a:lnTo>
                <a:cubicBezTo>
                  <a:pt x="297785" y="231027"/>
                  <a:pt x="297785" y="214524"/>
                  <a:pt x="309252" y="208417"/>
                </a:cubicBezTo>
                <a:lnTo>
                  <a:pt x="405588" y="157092"/>
                </a:lnTo>
                <a:cubicBezTo>
                  <a:pt x="414053" y="152593"/>
                  <a:pt x="424340" y="158700"/>
                  <a:pt x="424340" y="168345"/>
                </a:cubicBezTo>
                <a:lnTo>
                  <a:pt x="424340" y="168345"/>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6428738" y="3612153"/>
            <a:ext cx="2103120" cy="365760"/>
          </a:xfrm>
          <a:prstGeom prst="rect">
            <a:avLst/>
          </a:prstGeom>
          <a:noFill/>
          <a:ln/>
        </p:spPr>
        <p:txBody>
          <a:bodyPr wrap="square" lIns="0" tIns="0" rIns="0" bIns="0" rtlCol="0" anchor="t"/>
          <a:lstStyle/>
          <a:p>
            <a:pPr marL="0" indent="0" algn="l">
              <a:lnSpc>
                <a:spcPct val="90000"/>
              </a:lnSpc>
              <a:spcBef>
                <a:spcPts val="666"/>
              </a:spcBef>
              <a:buNone/>
            </a:pPr>
            <a:r>
              <a:rPr lang="en-US" sz="1332" b="1" dirty="0">
                <a:solidFill>
                  <a:srgbClr val="000000"/>
                </a:solidFill>
                <a:latin typeface="Raleway" pitchFamily="34" charset="0"/>
                <a:ea typeface="Raleway" pitchFamily="34" charset="-122"/>
                <a:cs typeface="Raleway" pitchFamily="34" charset="-120"/>
              </a:rPr>
              <a:t>Step 3: Recognize Physical Consequences</a:t>
            </a:r>
            <a:endParaRPr lang="en-US" sz="1332" dirty="0"/>
          </a:p>
        </p:txBody>
      </p:sp>
      <p:sp>
        <p:nvSpPr>
          <p:cNvPr id="21" name="Text 19"/>
          <p:cNvSpPr/>
          <p:nvPr/>
        </p:nvSpPr>
        <p:spPr>
          <a:xfrm>
            <a:off x="6428738" y="4109449"/>
            <a:ext cx="2103120" cy="1554480"/>
          </a:xfrm>
          <a:prstGeom prst="rect">
            <a:avLst/>
          </a:prstGeom>
          <a:noFill/>
          <a:ln/>
        </p:spPr>
        <p:txBody>
          <a:bodyPr wrap="square" lIns="0" tIns="0" rIns="0" bIns="0" rtlCol="0" anchor="t"/>
          <a:lstStyle/>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Proverbs draws attention to accompanying psychosomatic suffering, where spiritual issues translate into physical symptoms.</a:t>
            </a:r>
            <a:endParaRPr lang="en-US" sz="1216" dirty="0"/>
          </a:p>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The emotional heaviness stemming from neglect has tangible impacts on the body.</a:t>
            </a:r>
            <a:endParaRPr lang="en-US" sz="1216" dirty="0"/>
          </a:p>
        </p:txBody>
      </p:sp>
      <p:sp>
        <p:nvSpPr>
          <p:cNvPr id="22" name="Text 20"/>
          <p:cNvSpPr/>
          <p:nvPr/>
        </p:nvSpPr>
        <p:spPr>
          <a:xfrm>
            <a:off x="9265922" y="2708910"/>
            <a:ext cx="411480" cy="548640"/>
          </a:xfrm>
          <a:custGeom>
            <a:avLst/>
            <a:gdLst/>
            <a:ahLst/>
            <a:cxnLst/>
            <a:rect l="l" t="t" r="r" b="b"/>
            <a:pathLst>
              <a:path w="411480" h="548640">
                <a:moveTo>
                  <a:pt x="25718" y="0"/>
                </a:moveTo>
                <a:cubicBezTo>
                  <a:pt x="11464" y="0"/>
                  <a:pt x="0" y="11467"/>
                  <a:pt x="0" y="25720"/>
                </a:cubicBezTo>
                <a:cubicBezTo>
                  <a:pt x="0" y="39974"/>
                  <a:pt x="11464" y="51441"/>
                  <a:pt x="25718" y="51441"/>
                </a:cubicBezTo>
                <a:lnTo>
                  <a:pt x="34289" y="51441"/>
                </a:lnTo>
                <a:lnTo>
                  <a:pt x="34289" y="71801"/>
                </a:lnTo>
                <a:cubicBezTo>
                  <a:pt x="34289" y="114984"/>
                  <a:pt x="51435" y="156456"/>
                  <a:pt x="81975" y="186993"/>
                </a:cubicBezTo>
                <a:lnTo>
                  <a:pt x="169415" y="274326"/>
                </a:lnTo>
                <a:lnTo>
                  <a:pt x="81975" y="361658"/>
                </a:lnTo>
                <a:cubicBezTo>
                  <a:pt x="51435" y="392195"/>
                  <a:pt x="34289" y="433667"/>
                  <a:pt x="34289" y="476851"/>
                </a:cubicBezTo>
                <a:lnTo>
                  <a:pt x="34289" y="497211"/>
                </a:lnTo>
                <a:lnTo>
                  <a:pt x="25718" y="497211"/>
                </a:lnTo>
                <a:cubicBezTo>
                  <a:pt x="11464" y="497211"/>
                  <a:pt x="0" y="508677"/>
                  <a:pt x="0" y="522931"/>
                </a:cubicBezTo>
                <a:cubicBezTo>
                  <a:pt x="0" y="537185"/>
                  <a:pt x="11464" y="548651"/>
                  <a:pt x="25718" y="548651"/>
                </a:cubicBezTo>
                <a:lnTo>
                  <a:pt x="385763" y="548651"/>
                </a:lnTo>
                <a:cubicBezTo>
                  <a:pt x="400016" y="548651"/>
                  <a:pt x="411480" y="537185"/>
                  <a:pt x="411480" y="522937"/>
                </a:cubicBezTo>
                <a:cubicBezTo>
                  <a:pt x="411480" y="508683"/>
                  <a:pt x="400016" y="497222"/>
                  <a:pt x="385763" y="497222"/>
                </a:cubicBezTo>
                <a:lnTo>
                  <a:pt x="377191" y="497222"/>
                </a:lnTo>
                <a:lnTo>
                  <a:pt x="377191" y="476862"/>
                </a:lnTo>
                <a:cubicBezTo>
                  <a:pt x="377191" y="433678"/>
                  <a:pt x="360045" y="392207"/>
                  <a:pt x="329505" y="361669"/>
                </a:cubicBezTo>
                <a:lnTo>
                  <a:pt x="242065" y="274337"/>
                </a:lnTo>
                <a:lnTo>
                  <a:pt x="329398" y="187004"/>
                </a:lnTo>
                <a:cubicBezTo>
                  <a:pt x="360045" y="156467"/>
                  <a:pt x="377191" y="114995"/>
                  <a:pt x="377191" y="71812"/>
                </a:cubicBezTo>
                <a:lnTo>
                  <a:pt x="377191" y="51452"/>
                </a:lnTo>
                <a:lnTo>
                  <a:pt x="385763" y="51452"/>
                </a:lnTo>
                <a:cubicBezTo>
                  <a:pt x="400016" y="51452"/>
                  <a:pt x="411480" y="39985"/>
                  <a:pt x="411480" y="25737"/>
                </a:cubicBezTo>
                <a:cubicBezTo>
                  <a:pt x="411480" y="11483"/>
                  <a:pt x="400016" y="22"/>
                  <a:pt x="385763" y="22"/>
                </a:cubicBezTo>
                <a:lnTo>
                  <a:pt x="25718" y="0"/>
                </a:lnTo>
                <a:moveTo>
                  <a:pt x="205740" y="310645"/>
                </a:moveTo>
                <a:lnTo>
                  <a:pt x="293073" y="397978"/>
                </a:lnTo>
                <a:cubicBezTo>
                  <a:pt x="313968" y="418980"/>
                  <a:pt x="325756" y="447268"/>
                  <a:pt x="325756" y="476845"/>
                </a:cubicBezTo>
                <a:lnTo>
                  <a:pt x="325756" y="497205"/>
                </a:lnTo>
                <a:lnTo>
                  <a:pt x="85728" y="497205"/>
                </a:lnTo>
                <a:lnTo>
                  <a:pt x="85728" y="476845"/>
                </a:lnTo>
                <a:cubicBezTo>
                  <a:pt x="85728" y="447268"/>
                  <a:pt x="97517" y="418980"/>
                  <a:pt x="118412" y="398088"/>
                </a:cubicBezTo>
                <a:lnTo>
                  <a:pt x="205740" y="310645"/>
                </a:lnTo>
                <a:moveTo>
                  <a:pt x="205740" y="237885"/>
                </a:moveTo>
                <a:lnTo>
                  <a:pt x="118407" y="150552"/>
                </a:lnTo>
                <a:cubicBezTo>
                  <a:pt x="97512" y="129655"/>
                  <a:pt x="85724" y="101367"/>
                  <a:pt x="85724" y="71795"/>
                </a:cubicBezTo>
                <a:lnTo>
                  <a:pt x="85724" y="51435"/>
                </a:lnTo>
                <a:lnTo>
                  <a:pt x="325752" y="51435"/>
                </a:lnTo>
                <a:lnTo>
                  <a:pt x="325752" y="71795"/>
                </a:lnTo>
                <a:cubicBezTo>
                  <a:pt x="325752" y="101372"/>
                  <a:pt x="313963" y="129660"/>
                  <a:pt x="293068" y="150552"/>
                </a:cubicBezTo>
                <a:lnTo>
                  <a:pt x="205736" y="237989"/>
                </a:lnTo>
                <a:lnTo>
                  <a:pt x="205740" y="237885"/>
                </a:lnTo>
              </a:path>
            </a:pathLst>
          </a:custGeom>
          <a:solidFill>
            <a:srgbClr val="000000"/>
          </a:solidFill>
          <a:ln/>
        </p:spPr>
        <p:txBody>
          <a:bodyPr wrap="square" lIns="0" tIns="0" rIns="0" bIns="0" rtlCol="0" anchor="ctr"/>
          <a:lstStyle/>
          <a:p>
            <a:pPr marL="0" indent="0">
              <a:buNone/>
            </a:pPr>
            <a:endParaRPr lang="en-US" dirty="0"/>
          </a:p>
        </p:txBody>
      </p:sp>
      <p:sp>
        <p:nvSpPr>
          <p:cNvPr id="23" name="Text 21"/>
          <p:cNvSpPr/>
          <p:nvPr/>
        </p:nvSpPr>
        <p:spPr>
          <a:xfrm>
            <a:off x="9197342" y="3612153"/>
            <a:ext cx="2103120" cy="365760"/>
          </a:xfrm>
          <a:prstGeom prst="rect">
            <a:avLst/>
          </a:prstGeom>
          <a:noFill/>
          <a:ln/>
        </p:spPr>
        <p:txBody>
          <a:bodyPr wrap="square" lIns="0" tIns="0" rIns="0" bIns="0" rtlCol="0" anchor="t"/>
          <a:lstStyle/>
          <a:p>
            <a:pPr marL="0" indent="0" algn="l">
              <a:lnSpc>
                <a:spcPct val="90000"/>
              </a:lnSpc>
              <a:spcBef>
                <a:spcPts val="666"/>
              </a:spcBef>
              <a:buNone/>
            </a:pPr>
            <a:r>
              <a:rPr lang="en-US" sz="1332" b="1" dirty="0">
                <a:solidFill>
                  <a:srgbClr val="000000"/>
                </a:solidFill>
                <a:latin typeface="Raleway" pitchFamily="34" charset="0"/>
                <a:ea typeface="Raleway" pitchFamily="34" charset="-122"/>
                <a:cs typeface="Raleway" pitchFamily="34" charset="-120"/>
              </a:rPr>
              <a:t>Step 4: Grasp the Long-Term Effects</a:t>
            </a:r>
            <a:endParaRPr lang="en-US" sz="1332" dirty="0"/>
          </a:p>
        </p:txBody>
      </p:sp>
      <p:sp>
        <p:nvSpPr>
          <p:cNvPr id="24" name="Text 22"/>
          <p:cNvSpPr/>
          <p:nvPr/>
        </p:nvSpPr>
        <p:spPr>
          <a:xfrm>
            <a:off x="9197342" y="4109449"/>
            <a:ext cx="2103120" cy="1554480"/>
          </a:xfrm>
          <a:prstGeom prst="rect">
            <a:avLst/>
          </a:prstGeom>
          <a:noFill/>
          <a:ln/>
        </p:spPr>
        <p:txBody>
          <a:bodyPr wrap="square" lIns="0" tIns="0" rIns="0" bIns="0" rtlCol="0" anchor="t"/>
          <a:lstStyle/>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Inactivity leads to poverty and hardship, as Proverbs warns, showing how spiritual laziness impacts life outcomes.</a:t>
            </a:r>
            <a:endParaRPr lang="en-US" sz="1216" dirty="0"/>
          </a:p>
          <a:p>
            <a:pPr marL="0" indent="0" algn="l">
              <a:lnSpc>
                <a:spcPct val="90000"/>
              </a:lnSpc>
              <a:spcBef>
                <a:spcPts val="868"/>
              </a:spcBef>
              <a:buNone/>
            </a:pPr>
            <a:r>
              <a:rPr lang="en-US" sz="1216" dirty="0">
                <a:solidFill>
                  <a:srgbClr val="000000"/>
                </a:solidFill>
                <a:latin typeface="Raleway" pitchFamily="34" charset="0"/>
                <a:ea typeface="Raleway" pitchFamily="34" charset="-122"/>
                <a:cs typeface="Raleway" pitchFamily="34" charset="-120"/>
              </a:rPr>
              <a:t>This vicious cycle emphasizes the importance of addressing spiritual neglect effectively.</a:t>
            </a:r>
            <a:endParaRPr lang="en-US" sz="121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BCB8A7">
                  <a:alpha val="100000"/>
                </a:srgbClr>
              </a:gs>
            </a:gsLst>
            <a:lin ang="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1110222" y="1456470"/>
            <a:ext cx="4124718" cy="274320"/>
          </a:xfrm>
          <a:prstGeom prst="rect">
            <a:avLst/>
          </a:prstGeom>
          <a:noFill/>
          <a:ln/>
        </p:spPr>
        <p:txBody>
          <a:bodyPr wrap="square" lIns="0" tIns="0" rIns="0" bIns="0" rtlCol="0" anchor="t"/>
          <a:lstStyle/>
          <a:p>
            <a:pPr marL="0" indent="0" algn="l">
              <a:lnSpc>
                <a:spcPct val="90000"/>
              </a:lnSpc>
              <a:spcBef>
                <a:spcPts val="657"/>
              </a:spcBef>
              <a:buNone/>
            </a:pPr>
            <a:r>
              <a:rPr lang="en-US" sz="1052" b="1" dirty="0">
                <a:solidFill>
                  <a:srgbClr val="000000"/>
                </a:solidFill>
                <a:latin typeface="Raleway" pitchFamily="34" charset="0"/>
                <a:ea typeface="Raleway" pitchFamily="34" charset="-122"/>
                <a:cs typeface="Raleway" pitchFamily="34" charset="-120"/>
              </a:rPr>
              <a:t>The Role of Christian Counseling in Addressing Psychosomatic Issues</a:t>
            </a:r>
            <a:endParaRPr lang="en-US" sz="1052" dirty="0"/>
          </a:p>
        </p:txBody>
      </p:sp>
      <p:sp>
        <p:nvSpPr>
          <p:cNvPr id="5" name="Text 3"/>
          <p:cNvSpPr/>
          <p:nvPr/>
        </p:nvSpPr>
        <p:spPr>
          <a:xfrm>
            <a:off x="662940" y="1904168"/>
            <a:ext cx="4572000" cy="82296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Christian counseling rooted in God’s Word is essential for individuals struggling with psychosomatic issues.</a:t>
            </a:r>
            <a:endParaRPr lang="en-US" sz="1200" dirty="0"/>
          </a:p>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It focuses on guiding individuals through spiritual support and biblical teachings to overcome physical and emotional burdens.</a:t>
            </a:r>
            <a:endParaRPr lang="en-US" sz="1200" dirty="0"/>
          </a:p>
        </p:txBody>
      </p:sp>
      <p:sp>
        <p:nvSpPr>
          <p:cNvPr id="6" name="Text 4"/>
          <p:cNvSpPr/>
          <p:nvPr/>
        </p:nvSpPr>
        <p:spPr>
          <a:xfrm>
            <a:off x="1110222" y="3087079"/>
            <a:ext cx="4124718" cy="274320"/>
          </a:xfrm>
          <a:prstGeom prst="rect">
            <a:avLst/>
          </a:prstGeom>
          <a:noFill/>
          <a:ln/>
        </p:spPr>
        <p:txBody>
          <a:bodyPr wrap="square" lIns="0" tIns="0" rIns="0" bIns="0" rtlCol="0" anchor="t"/>
          <a:lstStyle/>
          <a:p>
            <a:pPr marL="0" indent="0" algn="l">
              <a:lnSpc>
                <a:spcPct val="90000"/>
              </a:lnSpc>
              <a:spcBef>
                <a:spcPts val="657"/>
              </a:spcBef>
              <a:buNone/>
            </a:pPr>
            <a:r>
              <a:rPr lang="en-US" sz="1052" b="1" dirty="0">
                <a:solidFill>
                  <a:srgbClr val="000000"/>
                </a:solidFill>
                <a:latin typeface="Raleway" pitchFamily="34" charset="0"/>
                <a:ea typeface="Raleway" pitchFamily="34" charset="-122"/>
                <a:cs typeface="Raleway" pitchFamily="34" charset="-120"/>
              </a:rPr>
              <a:t>Biblical Basis of Counseling</a:t>
            </a:r>
            <a:endParaRPr lang="en-US" sz="1052" dirty="0"/>
          </a:p>
        </p:txBody>
      </p:sp>
      <p:sp>
        <p:nvSpPr>
          <p:cNvPr id="7" name="Text 5"/>
          <p:cNvSpPr/>
          <p:nvPr/>
        </p:nvSpPr>
        <p:spPr>
          <a:xfrm>
            <a:off x="662940" y="3534777"/>
            <a:ext cx="4572000" cy="82296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Proverbs 19:20 emphasizes the importance of seeking and heeding advice and instruction.</a:t>
            </a:r>
            <a:endParaRPr lang="en-US" sz="1200" dirty="0"/>
          </a:p>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This scripture underscores the value of counseling as it prepares individuals to accept insightful guidance for personal restoration.</a:t>
            </a:r>
            <a:endParaRPr lang="en-US" sz="1200" dirty="0"/>
          </a:p>
        </p:txBody>
      </p:sp>
      <p:sp>
        <p:nvSpPr>
          <p:cNvPr id="8" name="Text 6"/>
          <p:cNvSpPr/>
          <p:nvPr/>
        </p:nvSpPr>
        <p:spPr>
          <a:xfrm>
            <a:off x="1110222" y="4672942"/>
            <a:ext cx="4124718" cy="274320"/>
          </a:xfrm>
          <a:prstGeom prst="rect">
            <a:avLst/>
          </a:prstGeom>
          <a:noFill/>
          <a:ln/>
        </p:spPr>
        <p:txBody>
          <a:bodyPr wrap="square" lIns="0" tIns="0" rIns="0" bIns="0" rtlCol="0" anchor="t"/>
          <a:lstStyle/>
          <a:p>
            <a:pPr marL="0" indent="0" algn="l">
              <a:lnSpc>
                <a:spcPct val="90000"/>
              </a:lnSpc>
              <a:spcBef>
                <a:spcPts val="657"/>
              </a:spcBef>
              <a:buNone/>
            </a:pPr>
            <a:r>
              <a:rPr lang="en-US" sz="1052" b="1" dirty="0">
                <a:solidFill>
                  <a:srgbClr val="000000"/>
                </a:solidFill>
                <a:latin typeface="Raleway" pitchFamily="34" charset="0"/>
                <a:ea typeface="Raleway" pitchFamily="34" charset="-122"/>
                <a:cs typeface="Raleway" pitchFamily="34" charset="-120"/>
              </a:rPr>
              <a:t>Healing and Restoration Through Christ</a:t>
            </a:r>
            <a:endParaRPr lang="en-US" sz="1052" dirty="0"/>
          </a:p>
        </p:txBody>
      </p:sp>
      <p:sp>
        <p:nvSpPr>
          <p:cNvPr id="9" name="Text 7"/>
          <p:cNvSpPr/>
          <p:nvPr/>
        </p:nvSpPr>
        <p:spPr>
          <a:xfrm>
            <a:off x="662940" y="5120640"/>
            <a:ext cx="4572000" cy="82296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Christian counseling addresses the whole person—body, soul, and spirit.</a:t>
            </a:r>
            <a:endParaRPr lang="en-US" sz="1200" dirty="0"/>
          </a:p>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It highlights Christ's fullness as the true source of healing and restoration in all aspects of life.</a:t>
            </a:r>
            <a:endParaRPr lang="en-US" sz="1200" dirty="0"/>
          </a:p>
        </p:txBody>
      </p:sp>
      <p:sp>
        <p:nvSpPr>
          <p:cNvPr id="10" name="Text 8"/>
          <p:cNvSpPr/>
          <p:nvPr/>
        </p:nvSpPr>
        <p:spPr>
          <a:xfrm>
            <a:off x="647700" y="4701371"/>
            <a:ext cx="320040" cy="273333"/>
          </a:xfrm>
          <a:custGeom>
            <a:avLst/>
            <a:gdLst/>
            <a:ahLst/>
            <a:cxnLst/>
            <a:rect l="l" t="t" r="r" b="b"/>
            <a:pathLst>
              <a:path w="320040" h="273333">
                <a:moveTo>
                  <a:pt x="141144" y="265896"/>
                </a:moveTo>
                <a:lnTo>
                  <a:pt x="139582" y="264458"/>
                </a:lnTo>
                <a:lnTo>
                  <a:pt x="30068" y="162759"/>
                </a:lnTo>
                <a:cubicBezTo>
                  <a:pt x="10878" y="144943"/>
                  <a:pt x="0" y="119941"/>
                  <a:pt x="0" y="93750"/>
                </a:cubicBezTo>
                <a:lnTo>
                  <a:pt x="0" y="91687"/>
                </a:lnTo>
                <a:cubicBezTo>
                  <a:pt x="0" y="47680"/>
                  <a:pt x="31255" y="9927"/>
                  <a:pt x="74509" y="1675"/>
                </a:cubicBezTo>
                <a:cubicBezTo>
                  <a:pt x="99136" y="-3075"/>
                  <a:pt x="124326" y="2613"/>
                  <a:pt x="144393" y="16739"/>
                </a:cubicBezTo>
                <a:cubicBezTo>
                  <a:pt x="150019" y="20740"/>
                  <a:pt x="155268" y="25365"/>
                  <a:pt x="160020" y="30679"/>
                </a:cubicBezTo>
                <a:cubicBezTo>
                  <a:pt x="162644" y="27678"/>
                  <a:pt x="165458" y="24928"/>
                  <a:pt x="168460" y="22364"/>
                </a:cubicBezTo>
                <a:cubicBezTo>
                  <a:pt x="170773" y="20363"/>
                  <a:pt x="173148" y="18488"/>
                  <a:pt x="175648" y="16739"/>
                </a:cubicBezTo>
                <a:lnTo>
                  <a:pt x="175648" y="16739"/>
                </a:lnTo>
                <a:cubicBezTo>
                  <a:pt x="195714" y="2613"/>
                  <a:pt x="220905" y="-3075"/>
                  <a:pt x="245532" y="1613"/>
                </a:cubicBezTo>
                <a:cubicBezTo>
                  <a:pt x="288788" y="9865"/>
                  <a:pt x="320040" y="47680"/>
                  <a:pt x="320040" y="91687"/>
                </a:cubicBezTo>
                <a:lnTo>
                  <a:pt x="320040" y="93751"/>
                </a:lnTo>
                <a:cubicBezTo>
                  <a:pt x="320040" y="119941"/>
                  <a:pt x="309165" y="144943"/>
                  <a:pt x="289972" y="162759"/>
                </a:cubicBezTo>
                <a:lnTo>
                  <a:pt x="180458" y="264458"/>
                </a:lnTo>
                <a:lnTo>
                  <a:pt x="178896" y="265896"/>
                </a:lnTo>
                <a:cubicBezTo>
                  <a:pt x="173769" y="270646"/>
                  <a:pt x="167019" y="273333"/>
                  <a:pt x="160020" y="273333"/>
                </a:cubicBezTo>
                <a:cubicBezTo>
                  <a:pt x="153021" y="273333"/>
                  <a:pt x="146268" y="270709"/>
                  <a:pt x="141144" y="265896"/>
                </a:cubicBezTo>
                <a:lnTo>
                  <a:pt x="141144" y="265896"/>
                </a:lnTo>
                <a:moveTo>
                  <a:pt x="149455" y="63870"/>
                </a:moveTo>
                <a:cubicBezTo>
                  <a:pt x="149206" y="63681"/>
                  <a:pt x="149017" y="63432"/>
                  <a:pt x="148831" y="63181"/>
                </a:cubicBezTo>
                <a:lnTo>
                  <a:pt x="137704" y="50679"/>
                </a:lnTo>
                <a:lnTo>
                  <a:pt x="137640" y="50616"/>
                </a:lnTo>
                <a:lnTo>
                  <a:pt x="137640" y="50616"/>
                </a:lnTo>
                <a:cubicBezTo>
                  <a:pt x="123199" y="34426"/>
                  <a:pt x="101385" y="27049"/>
                  <a:pt x="80132" y="31114"/>
                </a:cubicBezTo>
                <a:cubicBezTo>
                  <a:pt x="51002" y="36676"/>
                  <a:pt x="30001" y="62055"/>
                  <a:pt x="30001" y="91684"/>
                </a:cubicBezTo>
                <a:lnTo>
                  <a:pt x="30001" y="93748"/>
                </a:lnTo>
                <a:cubicBezTo>
                  <a:pt x="30001" y="111564"/>
                  <a:pt x="37438" y="128628"/>
                  <a:pt x="50502" y="140753"/>
                </a:cubicBezTo>
                <a:lnTo>
                  <a:pt x="160017" y="242452"/>
                </a:lnTo>
                <a:lnTo>
                  <a:pt x="269531" y="140753"/>
                </a:lnTo>
                <a:cubicBezTo>
                  <a:pt x="282595" y="128625"/>
                  <a:pt x="290033" y="111561"/>
                  <a:pt x="290033" y="93748"/>
                </a:cubicBezTo>
                <a:lnTo>
                  <a:pt x="290033" y="91684"/>
                </a:lnTo>
                <a:cubicBezTo>
                  <a:pt x="290033" y="62118"/>
                  <a:pt x="269029" y="36679"/>
                  <a:pt x="239963" y="31114"/>
                </a:cubicBezTo>
                <a:cubicBezTo>
                  <a:pt x="218709" y="27052"/>
                  <a:pt x="196831" y="34489"/>
                  <a:pt x="182455" y="50616"/>
                </a:cubicBezTo>
                <a:cubicBezTo>
                  <a:pt x="182455" y="50616"/>
                  <a:pt x="182455" y="50616"/>
                  <a:pt x="182391" y="50679"/>
                </a:cubicBezTo>
                <a:cubicBezTo>
                  <a:pt x="182327" y="50742"/>
                  <a:pt x="182391" y="50679"/>
                  <a:pt x="182327" y="50742"/>
                </a:cubicBezTo>
                <a:lnTo>
                  <a:pt x="171199" y="63244"/>
                </a:lnTo>
                <a:cubicBezTo>
                  <a:pt x="171010" y="63493"/>
                  <a:pt x="170761" y="63681"/>
                  <a:pt x="170575" y="63933"/>
                </a:cubicBezTo>
                <a:cubicBezTo>
                  <a:pt x="167762" y="66745"/>
                  <a:pt x="163950" y="68309"/>
                  <a:pt x="160010" y="68309"/>
                </a:cubicBezTo>
                <a:cubicBezTo>
                  <a:pt x="156074" y="68309"/>
                  <a:pt x="152259" y="66745"/>
                  <a:pt x="149446" y="63933"/>
                </a:cubicBezTo>
                <a:lnTo>
                  <a:pt x="149455" y="63870"/>
                </a:ln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667702" y="3041359"/>
            <a:ext cx="280035" cy="320040"/>
          </a:xfrm>
          <a:custGeom>
            <a:avLst/>
            <a:gdLst/>
            <a:ahLst/>
            <a:cxnLst/>
            <a:rect l="l" t="t" r="r" b="b"/>
            <a:pathLst>
              <a:path w="280035" h="320040">
                <a:moveTo>
                  <a:pt x="0" y="55008"/>
                </a:moveTo>
                <a:cubicBezTo>
                  <a:pt x="0" y="24630"/>
                  <a:pt x="24629" y="3"/>
                  <a:pt x="55007" y="3"/>
                </a:cubicBezTo>
                <a:lnTo>
                  <a:pt x="245031" y="3"/>
                </a:lnTo>
                <a:cubicBezTo>
                  <a:pt x="264345" y="3"/>
                  <a:pt x="280035" y="15692"/>
                  <a:pt x="280035" y="35009"/>
                </a:cubicBezTo>
                <a:lnTo>
                  <a:pt x="280035" y="215032"/>
                </a:lnTo>
                <a:cubicBezTo>
                  <a:pt x="280035" y="228969"/>
                  <a:pt x="271847" y="241035"/>
                  <a:pt x="260032" y="246661"/>
                </a:cubicBezTo>
                <a:lnTo>
                  <a:pt x="260032" y="290043"/>
                </a:lnTo>
                <a:lnTo>
                  <a:pt x="265034" y="290043"/>
                </a:lnTo>
                <a:cubicBezTo>
                  <a:pt x="273348" y="290043"/>
                  <a:pt x="280035" y="296732"/>
                  <a:pt x="280035" y="305046"/>
                </a:cubicBezTo>
                <a:cubicBezTo>
                  <a:pt x="280035" y="313361"/>
                  <a:pt x="273348" y="320050"/>
                  <a:pt x="265034" y="320050"/>
                </a:cubicBezTo>
                <a:lnTo>
                  <a:pt x="50006" y="320050"/>
                </a:lnTo>
                <a:cubicBezTo>
                  <a:pt x="22378" y="320050"/>
                  <a:pt x="0" y="297673"/>
                  <a:pt x="0" y="270043"/>
                </a:cubicBezTo>
                <a:cubicBezTo>
                  <a:pt x="0" y="268357"/>
                  <a:pt x="62" y="266667"/>
                  <a:pt x="249" y="265044"/>
                </a:cubicBezTo>
                <a:lnTo>
                  <a:pt x="0" y="265044"/>
                </a:lnTo>
                <a:lnTo>
                  <a:pt x="0" y="55008"/>
                </a:lnTo>
                <a:moveTo>
                  <a:pt x="50006" y="250031"/>
                </a:moveTo>
                <a:cubicBezTo>
                  <a:pt x="38942" y="250031"/>
                  <a:pt x="30003" y="258970"/>
                  <a:pt x="30003" y="270034"/>
                </a:cubicBezTo>
                <a:cubicBezTo>
                  <a:pt x="30003" y="281098"/>
                  <a:pt x="38942" y="290036"/>
                  <a:pt x="50006" y="290036"/>
                </a:cubicBezTo>
                <a:lnTo>
                  <a:pt x="230029" y="290036"/>
                </a:lnTo>
                <a:lnTo>
                  <a:pt x="230029" y="250031"/>
                </a:lnTo>
                <a:lnTo>
                  <a:pt x="50006" y="250031"/>
                </a:lnTo>
                <a:moveTo>
                  <a:pt x="30003" y="224217"/>
                </a:moveTo>
                <a:cubicBezTo>
                  <a:pt x="36127" y="221528"/>
                  <a:pt x="42879" y="220027"/>
                  <a:pt x="50006" y="220027"/>
                </a:cubicBezTo>
                <a:lnTo>
                  <a:pt x="245031" y="220027"/>
                </a:lnTo>
                <a:cubicBezTo>
                  <a:pt x="247781" y="220027"/>
                  <a:pt x="250032" y="217778"/>
                  <a:pt x="250032" y="215028"/>
                </a:cubicBezTo>
                <a:lnTo>
                  <a:pt x="250032" y="35006"/>
                </a:lnTo>
                <a:cubicBezTo>
                  <a:pt x="250032" y="32257"/>
                  <a:pt x="247780" y="30007"/>
                  <a:pt x="245031" y="30007"/>
                </a:cubicBezTo>
                <a:lnTo>
                  <a:pt x="55007" y="30007"/>
                </a:lnTo>
                <a:cubicBezTo>
                  <a:pt x="41193" y="30007"/>
                  <a:pt x="30003" y="41196"/>
                  <a:pt x="30003" y="55012"/>
                </a:cubicBezTo>
                <a:lnTo>
                  <a:pt x="30003" y="224217"/>
                </a:lnTo>
                <a:moveTo>
                  <a:pt x="95013" y="70009"/>
                </a:moveTo>
                <a:lnTo>
                  <a:pt x="205028" y="70009"/>
                </a:lnTo>
                <a:cubicBezTo>
                  <a:pt x="213342" y="70009"/>
                  <a:pt x="220029" y="76698"/>
                  <a:pt x="220029" y="85012"/>
                </a:cubicBezTo>
                <a:cubicBezTo>
                  <a:pt x="220029" y="93327"/>
                  <a:pt x="213342" y="100016"/>
                  <a:pt x="205028" y="100016"/>
                </a:cubicBezTo>
                <a:lnTo>
                  <a:pt x="95013" y="100016"/>
                </a:lnTo>
                <a:cubicBezTo>
                  <a:pt x="86699" y="100016"/>
                  <a:pt x="80012" y="93327"/>
                  <a:pt x="80012" y="85015"/>
                </a:cubicBezTo>
                <a:cubicBezTo>
                  <a:pt x="80012" y="76701"/>
                  <a:pt x="86699" y="70015"/>
                  <a:pt x="95013" y="70015"/>
                </a:cubicBezTo>
                <a:lnTo>
                  <a:pt x="95013" y="70009"/>
                </a:lnTo>
                <a:moveTo>
                  <a:pt x="95013" y="120015"/>
                </a:moveTo>
                <a:lnTo>
                  <a:pt x="205028" y="120015"/>
                </a:lnTo>
                <a:cubicBezTo>
                  <a:pt x="213342" y="120015"/>
                  <a:pt x="220029" y="126704"/>
                  <a:pt x="220029" y="135018"/>
                </a:cubicBezTo>
                <a:cubicBezTo>
                  <a:pt x="220029" y="143333"/>
                  <a:pt x="213342" y="150022"/>
                  <a:pt x="205028" y="150022"/>
                </a:cubicBezTo>
                <a:lnTo>
                  <a:pt x="95013" y="150022"/>
                </a:lnTo>
                <a:cubicBezTo>
                  <a:pt x="86699" y="150022"/>
                  <a:pt x="80012" y="143333"/>
                  <a:pt x="80012" y="135022"/>
                </a:cubicBezTo>
                <a:cubicBezTo>
                  <a:pt x="80012" y="126707"/>
                  <a:pt x="86699" y="120021"/>
                  <a:pt x="95013" y="120021"/>
                </a:cubicBezTo>
                <a:lnTo>
                  <a:pt x="95013" y="120015"/>
                </a:lnTo>
              </a:path>
            </a:pathLst>
          </a:custGeom>
          <a:solidFill>
            <a:srgbClr val="000000"/>
          </a:solidFill>
          <a:ln/>
        </p:spPr>
        <p:txBody>
          <a:bodyPr wrap="square" lIns="0" tIns="0" rIns="0" bIns="0" rtlCol="0" anchor="ctr"/>
          <a:lstStyle/>
          <a:p>
            <a:pPr marL="0" indent="0">
              <a:buNone/>
            </a:pPr>
            <a:endParaRPr lang="en-US" dirty="0"/>
          </a:p>
        </p:txBody>
      </p:sp>
      <p:sp>
        <p:nvSpPr>
          <p:cNvPr id="12" name="Text 10"/>
          <p:cNvSpPr/>
          <p:nvPr/>
        </p:nvSpPr>
        <p:spPr>
          <a:xfrm>
            <a:off x="687705" y="1456470"/>
            <a:ext cx="240030" cy="320040"/>
          </a:xfrm>
          <a:custGeom>
            <a:avLst/>
            <a:gdLst/>
            <a:ahLst/>
            <a:cxnLst/>
            <a:rect l="l" t="t" r="r" b="b"/>
            <a:pathLst>
              <a:path w="240030" h="320040">
                <a:moveTo>
                  <a:pt x="70010" y="30004"/>
                </a:moveTo>
                <a:cubicBezTo>
                  <a:pt x="70010" y="13438"/>
                  <a:pt x="83449" y="0"/>
                  <a:pt x="100013" y="0"/>
                </a:cubicBezTo>
                <a:lnTo>
                  <a:pt x="140019" y="0"/>
                </a:lnTo>
                <a:cubicBezTo>
                  <a:pt x="156583" y="0"/>
                  <a:pt x="170023" y="13438"/>
                  <a:pt x="170023" y="30004"/>
                </a:cubicBezTo>
                <a:lnTo>
                  <a:pt x="170023" y="70009"/>
                </a:lnTo>
                <a:lnTo>
                  <a:pt x="210029" y="70009"/>
                </a:lnTo>
                <a:cubicBezTo>
                  <a:pt x="226593" y="70009"/>
                  <a:pt x="240032" y="83447"/>
                  <a:pt x="240032" y="100013"/>
                </a:cubicBezTo>
                <a:lnTo>
                  <a:pt x="240032" y="140017"/>
                </a:lnTo>
                <a:cubicBezTo>
                  <a:pt x="240032" y="156583"/>
                  <a:pt x="226593" y="170021"/>
                  <a:pt x="210029" y="170021"/>
                </a:cubicBezTo>
                <a:lnTo>
                  <a:pt x="170023" y="170021"/>
                </a:lnTo>
                <a:lnTo>
                  <a:pt x="170023" y="290036"/>
                </a:lnTo>
                <a:cubicBezTo>
                  <a:pt x="170023" y="306602"/>
                  <a:pt x="156583" y="320040"/>
                  <a:pt x="140019" y="320040"/>
                </a:cubicBezTo>
                <a:lnTo>
                  <a:pt x="100013" y="320040"/>
                </a:lnTo>
                <a:cubicBezTo>
                  <a:pt x="83449" y="320040"/>
                  <a:pt x="70010" y="306602"/>
                  <a:pt x="70010" y="290036"/>
                </a:cubicBezTo>
                <a:lnTo>
                  <a:pt x="70010" y="170021"/>
                </a:lnTo>
                <a:lnTo>
                  <a:pt x="30004" y="170021"/>
                </a:lnTo>
                <a:cubicBezTo>
                  <a:pt x="13439" y="170021"/>
                  <a:pt x="0" y="156583"/>
                  <a:pt x="0" y="140017"/>
                </a:cubicBezTo>
                <a:lnTo>
                  <a:pt x="0" y="100012"/>
                </a:lnTo>
                <a:cubicBezTo>
                  <a:pt x="0" y="83447"/>
                  <a:pt x="13439" y="70009"/>
                  <a:pt x="30004" y="70009"/>
                </a:cubicBezTo>
                <a:lnTo>
                  <a:pt x="70010" y="70009"/>
                </a:lnTo>
                <a:lnTo>
                  <a:pt x="70010" y="30004"/>
                </a:lnTo>
                <a:moveTo>
                  <a:pt x="140017" y="30004"/>
                </a:moveTo>
                <a:lnTo>
                  <a:pt x="100011" y="30004"/>
                </a:lnTo>
                <a:lnTo>
                  <a:pt x="100011" y="85012"/>
                </a:lnTo>
                <a:cubicBezTo>
                  <a:pt x="100011" y="93327"/>
                  <a:pt x="93324" y="100016"/>
                  <a:pt x="85009" y="100016"/>
                </a:cubicBezTo>
                <a:lnTo>
                  <a:pt x="30001" y="100016"/>
                </a:lnTo>
                <a:lnTo>
                  <a:pt x="30001" y="140021"/>
                </a:lnTo>
                <a:lnTo>
                  <a:pt x="85009" y="140021"/>
                </a:lnTo>
                <a:cubicBezTo>
                  <a:pt x="93324" y="140021"/>
                  <a:pt x="100011" y="146710"/>
                  <a:pt x="100011" y="155024"/>
                </a:cubicBezTo>
                <a:lnTo>
                  <a:pt x="100011" y="290043"/>
                </a:lnTo>
                <a:lnTo>
                  <a:pt x="140017" y="290043"/>
                </a:lnTo>
                <a:lnTo>
                  <a:pt x="140017" y="155027"/>
                </a:lnTo>
                <a:cubicBezTo>
                  <a:pt x="140017" y="146713"/>
                  <a:pt x="146704" y="140027"/>
                  <a:pt x="155019" y="140027"/>
                </a:cubicBezTo>
                <a:lnTo>
                  <a:pt x="210026" y="140027"/>
                </a:lnTo>
                <a:lnTo>
                  <a:pt x="210026" y="100022"/>
                </a:lnTo>
                <a:lnTo>
                  <a:pt x="155019" y="100022"/>
                </a:lnTo>
                <a:cubicBezTo>
                  <a:pt x="146704" y="100022"/>
                  <a:pt x="140017" y="93333"/>
                  <a:pt x="140017" y="85022"/>
                </a:cubicBezTo>
                <a:lnTo>
                  <a:pt x="140017" y="30004"/>
                </a:lnTo>
              </a:path>
            </a:pathLst>
          </a:custGeom>
          <a:solidFill>
            <a:srgbClr val="000000"/>
          </a:solidFill>
          <a:ln/>
        </p:spPr>
        <p:txBody>
          <a:bodyPr wrap="square" lIns="0" tIns="0" rIns="0" bIns="0" rtlCol="0" anchor="ctr"/>
          <a:lstStyle/>
          <a:p>
            <a:pPr marL="0" indent="0">
              <a:buNone/>
            </a:pPr>
            <a:endParaRPr lang="en-US" dirty="0"/>
          </a:p>
        </p:txBody>
      </p:sp>
      <p:sp>
        <p:nvSpPr>
          <p:cNvPr id="13" name="Text 11"/>
          <p:cNvSpPr/>
          <p:nvPr/>
        </p:nvSpPr>
        <p:spPr>
          <a:xfrm>
            <a:off x="5857149" y="647700"/>
            <a:ext cx="5688270" cy="1930400"/>
          </a:xfrm>
          <a:prstGeom prst="rect">
            <a:avLst/>
          </a:prstGeom>
          <a:noFill/>
          <a:ln/>
        </p:spPr>
        <p:txBody>
          <a:bodyPr wrap="square" lIns="0" tIns="0" rIns="0" bIns="0" rtlCol="0" anchor="t"/>
          <a:lstStyle/>
          <a:p>
            <a:pPr marL="0" indent="0" algn="r">
              <a:lnSpc>
                <a:spcPct val="90000"/>
              </a:lnSpc>
              <a:buNone/>
            </a:pPr>
            <a:r>
              <a:rPr lang="en-US" sz="3600" dirty="0">
                <a:solidFill>
                  <a:srgbClr val="000000"/>
                </a:solidFill>
                <a:latin typeface="Lexend Black" pitchFamily="34" charset="0"/>
                <a:ea typeface="Lexend Black" pitchFamily="34" charset="-122"/>
                <a:cs typeface="Lexend Black" pitchFamily="34" charset="-120"/>
              </a:rPr>
              <a:t>Christian Counseling and the Path to Healing</a:t>
            </a:r>
            <a:endParaRPr lang="en-US" sz="3600" dirty="0"/>
          </a:p>
        </p:txBody>
      </p:sp>
      <p:sp>
        <p:nvSpPr>
          <p:cNvPr id="14" name="Text 12"/>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5" name="Text 13"/>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12</a:t>
            </a:r>
            <a:endParaRPr lang="en-US" sz="1000" dirty="0"/>
          </a:p>
        </p:txBody>
      </p:sp>
      <p:sp>
        <p:nvSpPr>
          <p:cNvPr id="16" name="Text 14"/>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17" name="Text 15"/>
          <p:cNvSpPr/>
          <p:nvPr/>
        </p:nvSpPr>
        <p:spPr>
          <a:xfrm>
            <a:off x="5828145" y="3001818"/>
            <a:ext cx="5716155" cy="2941782"/>
          </a:xfrm>
          <a:prstGeom prst="rect">
            <a:avLst/>
          </a:prstGeom>
          <a:blipFill>
            <a:blip r:embed="rId4"/>
            <a:srcRect/>
            <a:stretch>
              <a:fillRect t="-14744" b="-14744"/>
            </a:stretch>
          </a:blipFill>
          <a:ln/>
        </p:spPr>
        <p:txBody>
          <a:bodyPr wrap="square" lIns="0" tIns="0" rIns="0" bIns="0" rtlCol="0" anchor="ctr"/>
          <a:lstStyle/>
          <a:p>
            <a:pPr marL="0"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solidFill>
            <a:srgbClr val="000000"/>
          </a:soli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0" y="0"/>
            <a:ext cx="12192000" cy="6858000"/>
          </a:xfrm>
          <a:prstGeom prst="rect">
            <a:avLst/>
          </a:prstGeom>
          <a:solidFill>
            <a:srgbClr val="000000"/>
          </a:solidFill>
          <a:ln/>
        </p:spPr>
        <p:txBody>
          <a:bodyPr wrap="square" lIns="0" tIns="0" rIns="0" bIns="0" rtlCol="0" anchor="ctr"/>
          <a:lstStyle/>
          <a:p>
            <a:pPr marL="0" indent="0">
              <a:buNone/>
            </a:pPr>
            <a:endParaRPr lang="en-US" dirty="0"/>
          </a:p>
        </p:txBody>
      </p:sp>
      <p:sp>
        <p:nvSpPr>
          <p:cNvPr id="5" name="Text 3"/>
          <p:cNvSpPr/>
          <p:nvPr/>
        </p:nvSpPr>
        <p:spPr>
          <a:xfrm>
            <a:off x="6096000" y="2612927"/>
            <a:ext cx="5455919" cy="3334673"/>
          </a:xfrm>
          <a:prstGeom prst="rect">
            <a:avLst/>
          </a:prstGeom>
          <a:noFill/>
          <a:ln/>
        </p:spPr>
        <p:txBody>
          <a:bodyPr wrap="square" lIns="0" tIns="0" rIns="0" bIns="0" rtlCol="0" anchor="t"/>
          <a:lstStyle/>
          <a:p>
            <a:pPr marL="0" indent="0" algn="l">
              <a:lnSpc>
                <a:spcPct val="120000"/>
              </a:lnSpc>
              <a:spcBef>
                <a:spcPts val="1400"/>
              </a:spcBef>
              <a:buNone/>
            </a:pPr>
            <a:r>
              <a:rPr lang="en-US" sz="2000" b="1" dirty="0">
                <a:solidFill>
                  <a:srgbClr val="FFFFFF"/>
                </a:solidFill>
                <a:latin typeface="Raleway" pitchFamily="34" charset="0"/>
                <a:ea typeface="Raleway" pitchFamily="34" charset="-122"/>
                <a:cs typeface="Raleway" pitchFamily="34" charset="-120"/>
              </a:rPr>
              <a:t>Trusting in God’s wisdom leads to restoration and healing. Proverbs 4:18 says, “The path of the righteous is like the light of dawn, which shines brighter and brighter until full day.” Those who earnestly follow God find lasting peace and health, walking securely on the godly path toward fullness in body, soul, and spirit.</a:t>
            </a:r>
            <a:endParaRPr lang="en-US" sz="2000" dirty="0"/>
          </a:p>
        </p:txBody>
      </p:sp>
      <p:sp>
        <p:nvSpPr>
          <p:cNvPr id="6" name="Text 4"/>
          <p:cNvSpPr/>
          <p:nvPr/>
        </p:nvSpPr>
        <p:spPr>
          <a:xfrm>
            <a:off x="640080" y="2717799"/>
            <a:ext cx="4672149" cy="711199"/>
          </a:xfrm>
          <a:prstGeom prst="rect">
            <a:avLst/>
          </a:prstGeom>
          <a:noFill/>
          <a:ln/>
        </p:spPr>
        <p:txBody>
          <a:bodyPr wrap="square" lIns="0" tIns="0" rIns="0" bIns="0" rtlCol="0" anchor="b"/>
          <a:lstStyle/>
          <a:p>
            <a:pPr marL="0" indent="0" algn="l">
              <a:lnSpc>
                <a:spcPct val="90000"/>
              </a:lnSpc>
              <a:spcBef>
                <a:spcPts val="1000"/>
              </a:spcBef>
              <a:buNone/>
            </a:pPr>
            <a:r>
              <a:rPr lang="en-US" sz="2400" b="1" dirty="0">
                <a:solidFill>
                  <a:srgbClr val="FFFFFF"/>
                </a:solidFill>
                <a:latin typeface="Raleway" pitchFamily="34" charset="0"/>
                <a:ea typeface="Raleway" pitchFamily="34" charset="-122"/>
                <a:cs typeface="Raleway" pitchFamily="34" charset="-120"/>
              </a:rPr>
              <a:t>Conclusion: The Path of the Righteous</a:t>
            </a:r>
            <a:endParaRPr lang="en-US" sz="2400" dirty="0"/>
          </a:p>
        </p:txBody>
      </p:sp>
      <p:sp>
        <p:nvSpPr>
          <p:cNvPr id="7" name="Text 5"/>
          <p:cNvSpPr/>
          <p:nvPr/>
        </p:nvSpPr>
        <p:spPr>
          <a:xfrm>
            <a:off x="6096000" y="647437"/>
            <a:ext cx="5455920" cy="1399177"/>
          </a:xfrm>
          <a:prstGeom prst="rect">
            <a:avLst/>
          </a:prstGeom>
          <a:noFill/>
          <a:ln/>
        </p:spPr>
        <p:txBody>
          <a:bodyPr wrap="square" lIns="0" tIns="0" rIns="0" bIns="0" rtlCol="0" anchor="b"/>
          <a:lstStyle/>
          <a:p>
            <a:pPr marL="0" indent="0" algn="l">
              <a:lnSpc>
                <a:spcPct val="90000"/>
              </a:lnSpc>
              <a:buNone/>
            </a:pPr>
            <a:r>
              <a:rPr lang="en-US" sz="4549" dirty="0">
                <a:solidFill>
                  <a:srgbClr val="FFFFFF"/>
                </a:solidFill>
                <a:latin typeface="Lexend Black" pitchFamily="34" charset="0"/>
                <a:ea typeface="Lexend Black" pitchFamily="34" charset="-122"/>
                <a:cs typeface="Lexend Black" pitchFamily="34" charset="-120"/>
              </a:rPr>
              <a:t>Conclusion: The Path of the Righteous</a:t>
            </a:r>
            <a:endParaRPr lang="en-US" sz="4549" dirty="0"/>
          </a:p>
        </p:txBody>
      </p:sp>
      <p:sp>
        <p:nvSpPr>
          <p:cNvPr id="8" name="Text 6"/>
          <p:cNvSpPr/>
          <p:nvPr/>
        </p:nvSpPr>
        <p:spPr>
          <a:xfrm>
            <a:off x="640080" y="3743234"/>
            <a:ext cx="4672149" cy="2249788"/>
          </a:xfrm>
          <a:prstGeom prst="rect">
            <a:avLst/>
          </a:prstGeom>
          <a:blipFill>
            <a:blip r:embed="rId4"/>
            <a:srcRect/>
            <a:stretch>
              <a:fillRect t="-19197" b="-19197"/>
            </a:stretch>
          </a:blipFill>
          <a:ln/>
        </p:spPr>
        <p:txBody>
          <a:bodyPr wrap="square" lIns="0" tIns="0" rIns="0" bIns="0" rtlCol="0" anchor="ctr"/>
          <a:lstStyle/>
          <a:p>
            <a:pPr marL="0" indent="0">
              <a:buNone/>
            </a:pPr>
            <a:endParaRPr lang="en-US" dirty="0"/>
          </a:p>
        </p:txBody>
      </p:sp>
      <p:sp>
        <p:nvSpPr>
          <p:cNvPr id="9" name="Text 7"/>
          <p:cNvSpPr/>
          <p:nvPr/>
        </p:nvSpPr>
        <p:spPr>
          <a:xfrm>
            <a:off x="638316" y="2026587"/>
            <a:ext cx="457200" cy="406440"/>
          </a:xfrm>
          <a:custGeom>
            <a:avLst/>
            <a:gdLst/>
            <a:ahLst/>
            <a:cxnLst/>
            <a:rect l="l" t="t" r="r" b="b"/>
            <a:pathLst>
              <a:path w="457200" h="406440">
                <a:moveTo>
                  <a:pt x="215108" y="5597"/>
                </a:moveTo>
                <a:cubicBezTo>
                  <a:pt x="222570" y="-1866"/>
                  <a:pt x="234635" y="-1866"/>
                  <a:pt x="242014" y="5597"/>
                </a:cubicBezTo>
                <a:lnTo>
                  <a:pt x="305515" y="69095"/>
                </a:lnTo>
                <a:cubicBezTo>
                  <a:pt x="312976" y="76557"/>
                  <a:pt x="312976" y="88620"/>
                  <a:pt x="305515" y="96001"/>
                </a:cubicBezTo>
                <a:cubicBezTo>
                  <a:pt x="298053" y="103382"/>
                  <a:pt x="285988" y="103463"/>
                  <a:pt x="278609" y="96001"/>
                </a:cubicBezTo>
                <a:lnTo>
                  <a:pt x="247652" y="65047"/>
                </a:lnTo>
                <a:lnTo>
                  <a:pt x="247652" y="158788"/>
                </a:lnTo>
                <a:cubicBezTo>
                  <a:pt x="247652" y="169343"/>
                  <a:pt x="239157" y="177838"/>
                  <a:pt x="228600" y="177838"/>
                </a:cubicBezTo>
                <a:cubicBezTo>
                  <a:pt x="218043" y="177838"/>
                  <a:pt x="209548" y="169343"/>
                  <a:pt x="209548" y="158788"/>
                </a:cubicBezTo>
                <a:lnTo>
                  <a:pt x="209548" y="65047"/>
                </a:lnTo>
                <a:lnTo>
                  <a:pt x="178591" y="96001"/>
                </a:lnTo>
                <a:cubicBezTo>
                  <a:pt x="171130" y="103463"/>
                  <a:pt x="159064" y="103463"/>
                  <a:pt x="151685" y="96001"/>
                </a:cubicBezTo>
                <a:cubicBezTo>
                  <a:pt x="144301" y="88539"/>
                  <a:pt x="144224" y="76476"/>
                  <a:pt x="151685" y="69095"/>
                </a:cubicBezTo>
                <a:lnTo>
                  <a:pt x="215108" y="5597"/>
                </a:lnTo>
                <a:moveTo>
                  <a:pt x="312181" y="179268"/>
                </a:moveTo>
                <a:cubicBezTo>
                  <a:pt x="318133" y="181727"/>
                  <a:pt x="322422" y="187048"/>
                  <a:pt x="323611" y="193396"/>
                </a:cubicBezTo>
                <a:lnTo>
                  <a:pt x="337976" y="271579"/>
                </a:lnTo>
                <a:lnTo>
                  <a:pt x="416162" y="285947"/>
                </a:lnTo>
                <a:cubicBezTo>
                  <a:pt x="422512" y="287137"/>
                  <a:pt x="427829" y="291425"/>
                  <a:pt x="430289" y="297376"/>
                </a:cubicBezTo>
                <a:cubicBezTo>
                  <a:pt x="432749" y="303330"/>
                  <a:pt x="432036" y="310154"/>
                  <a:pt x="428383" y="315474"/>
                </a:cubicBezTo>
                <a:lnTo>
                  <a:pt x="392031" y="368340"/>
                </a:lnTo>
                <a:lnTo>
                  <a:pt x="438148" y="368340"/>
                </a:lnTo>
                <a:cubicBezTo>
                  <a:pt x="448705" y="368340"/>
                  <a:pt x="457200" y="376835"/>
                  <a:pt x="457200" y="387390"/>
                </a:cubicBezTo>
                <a:cubicBezTo>
                  <a:pt x="457200" y="397945"/>
                  <a:pt x="448705" y="406440"/>
                  <a:pt x="438148" y="406440"/>
                </a:cubicBezTo>
                <a:lnTo>
                  <a:pt x="19047" y="406440"/>
                </a:lnTo>
                <a:cubicBezTo>
                  <a:pt x="8490" y="406440"/>
                  <a:pt x="-5" y="397945"/>
                  <a:pt x="-5" y="387390"/>
                </a:cubicBezTo>
                <a:cubicBezTo>
                  <a:pt x="-5" y="376835"/>
                  <a:pt x="8490" y="368340"/>
                  <a:pt x="19047" y="368340"/>
                </a:cubicBezTo>
                <a:lnTo>
                  <a:pt x="65165" y="368340"/>
                </a:lnTo>
                <a:lnTo>
                  <a:pt x="28730" y="315556"/>
                </a:lnTo>
                <a:cubicBezTo>
                  <a:pt x="25077" y="310239"/>
                  <a:pt x="24364" y="303411"/>
                  <a:pt x="26824" y="297457"/>
                </a:cubicBezTo>
                <a:cubicBezTo>
                  <a:pt x="29284" y="291503"/>
                  <a:pt x="34601" y="287137"/>
                  <a:pt x="40951" y="286028"/>
                </a:cubicBezTo>
                <a:lnTo>
                  <a:pt x="119137" y="271660"/>
                </a:lnTo>
                <a:lnTo>
                  <a:pt x="133502" y="193478"/>
                </a:lnTo>
                <a:cubicBezTo>
                  <a:pt x="134691" y="187129"/>
                  <a:pt x="138980" y="181809"/>
                  <a:pt x="144932" y="179350"/>
                </a:cubicBezTo>
                <a:cubicBezTo>
                  <a:pt x="150885" y="176891"/>
                  <a:pt x="157711" y="177602"/>
                  <a:pt x="163028" y="181256"/>
                </a:cubicBezTo>
                <a:lnTo>
                  <a:pt x="228591" y="226342"/>
                </a:lnTo>
                <a:lnTo>
                  <a:pt x="294076" y="181179"/>
                </a:lnTo>
                <a:cubicBezTo>
                  <a:pt x="299393" y="177529"/>
                  <a:pt x="306219" y="176814"/>
                  <a:pt x="312172" y="179273"/>
                </a:cubicBezTo>
                <a:lnTo>
                  <a:pt x="312181" y="179268"/>
                </a:lnTo>
                <a:moveTo>
                  <a:pt x="111443" y="368340"/>
                </a:moveTo>
                <a:lnTo>
                  <a:pt x="140575" y="368340"/>
                </a:lnTo>
                <a:cubicBezTo>
                  <a:pt x="146766" y="325241"/>
                  <a:pt x="183753" y="292141"/>
                  <a:pt x="228600" y="292141"/>
                </a:cubicBezTo>
                <a:cubicBezTo>
                  <a:pt x="273447" y="292141"/>
                  <a:pt x="310434" y="325241"/>
                  <a:pt x="316625" y="368340"/>
                </a:cubicBezTo>
                <a:lnTo>
                  <a:pt x="345758" y="368340"/>
                </a:lnTo>
                <a:lnTo>
                  <a:pt x="380363" y="318173"/>
                </a:lnTo>
                <a:lnTo>
                  <a:pt x="318211" y="306744"/>
                </a:lnTo>
                <a:cubicBezTo>
                  <a:pt x="310434" y="305313"/>
                  <a:pt x="304321" y="299205"/>
                  <a:pt x="302890" y="291425"/>
                </a:cubicBezTo>
                <a:lnTo>
                  <a:pt x="291460" y="229277"/>
                </a:lnTo>
                <a:lnTo>
                  <a:pt x="239390" y="265153"/>
                </a:lnTo>
                <a:cubicBezTo>
                  <a:pt x="232879" y="269677"/>
                  <a:pt x="224307" y="269677"/>
                  <a:pt x="217801" y="265153"/>
                </a:cubicBezTo>
                <a:lnTo>
                  <a:pt x="165730" y="229277"/>
                </a:lnTo>
                <a:lnTo>
                  <a:pt x="154300" y="291425"/>
                </a:lnTo>
                <a:cubicBezTo>
                  <a:pt x="152874" y="299205"/>
                  <a:pt x="146761" y="305318"/>
                  <a:pt x="138980" y="306744"/>
                </a:cubicBezTo>
                <a:lnTo>
                  <a:pt x="76828" y="318173"/>
                </a:lnTo>
                <a:lnTo>
                  <a:pt x="111443" y="368340"/>
                </a:lnTo>
                <a:moveTo>
                  <a:pt x="277813" y="368340"/>
                </a:moveTo>
                <a:cubicBezTo>
                  <a:pt x="272176" y="346433"/>
                  <a:pt x="252256" y="330240"/>
                  <a:pt x="228600" y="330240"/>
                </a:cubicBezTo>
                <a:cubicBezTo>
                  <a:pt x="204944" y="330240"/>
                  <a:pt x="185024" y="346433"/>
                  <a:pt x="179387" y="368340"/>
                </a:cubicBezTo>
                <a:lnTo>
                  <a:pt x="277813" y="368340"/>
                </a:lnTo>
              </a:path>
            </a:pathLst>
          </a:custGeom>
          <a:solidFill>
            <a:srgbClr val="FFFFFF"/>
          </a:solidFill>
          <a:ln/>
        </p:spPr>
        <p:txBody>
          <a:bodyPr wrap="square" lIns="0" tIns="0" rIns="0" bIns="0" rtlCol="0" anchor="ctr"/>
          <a:lstStyle/>
          <a:p>
            <a:pPr marL="0" indent="0">
              <a:buNone/>
            </a:pPr>
            <a:endParaRPr lang="en-US" dirty="0"/>
          </a:p>
        </p:txBody>
      </p:sp>
      <p:sp>
        <p:nvSpPr>
          <p:cNvPr id="10" name="Text 8"/>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1" name="Text 9"/>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FFFFFF"/>
                </a:solidFill>
                <a:latin typeface="Raleway" pitchFamily="34" charset="0"/>
                <a:ea typeface="Raleway" pitchFamily="34" charset="-122"/>
                <a:cs typeface="Raleway" pitchFamily="34" charset="-120"/>
              </a:rPr>
              <a:t>13</a:t>
            </a:r>
            <a:endParaRPr lang="en-US" sz="1000" dirty="0"/>
          </a:p>
        </p:txBody>
      </p:sp>
      <p:sp>
        <p:nvSpPr>
          <p:cNvPr id="12" name="Text 10"/>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4268651" y="4391334"/>
            <a:ext cx="7749178" cy="1988457"/>
          </a:xfrm>
          <a:prstGeom prst="rect">
            <a:avLst/>
          </a:prstGeom>
          <a:noFill/>
          <a:ln/>
        </p:spPr>
        <p:txBody>
          <a:bodyPr wrap="square" lIns="0" tIns="0" rIns="0" bIns="0" rtlCol="0" anchor="ctr"/>
          <a:lstStyle/>
          <a:p>
            <a:pPr marL="0" indent="0" algn="r">
              <a:lnSpc>
                <a:spcPct val="100000"/>
              </a:lnSpc>
              <a:spcBef>
                <a:spcPts val="951"/>
              </a:spcBef>
              <a:buNone/>
            </a:pPr>
            <a:endParaRPr lang="en-US" sz="7608" dirty="0"/>
          </a:p>
        </p:txBody>
      </p:sp>
      <p:sp>
        <p:nvSpPr>
          <p:cNvPr id="5" name="Text 3"/>
          <p:cNvSpPr/>
          <p:nvPr/>
        </p:nvSpPr>
        <p:spPr>
          <a:xfrm>
            <a:off x="654594" y="681403"/>
            <a:ext cx="825863" cy="5236797"/>
          </a:xfrm>
          <a:prstGeom prst="rect">
            <a:avLst/>
          </a:prstGeom>
          <a:noFill/>
          <a:ln/>
        </p:spPr>
        <p:txBody>
          <a:bodyPr wrap="square" lIns="0" tIns="0" rIns="0" bIns="0" rtlCol="0" anchor="t"/>
          <a:lstStyle/>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04</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05</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06</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07</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08</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09</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10</a:t>
            </a:r>
            <a:endParaRPr lang="en-US" sz="4000" dirty="0"/>
          </a:p>
        </p:txBody>
      </p:sp>
      <p:sp>
        <p:nvSpPr>
          <p:cNvPr id="6" name="Text 4"/>
          <p:cNvSpPr/>
          <p:nvPr/>
        </p:nvSpPr>
        <p:spPr>
          <a:xfrm>
            <a:off x="1669143" y="681403"/>
            <a:ext cx="9868263" cy="5236797"/>
          </a:xfrm>
          <a:prstGeom prst="rect">
            <a:avLst/>
          </a:prstGeom>
          <a:noFill/>
          <a:ln/>
        </p:spPr>
        <p:txBody>
          <a:bodyPr wrap="square" lIns="0" tIns="0" rIns="0" bIns="0" rtlCol="0" anchor="t"/>
          <a:lstStyle/>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Introduction to Psychosomatics in Proverbs</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The Wisdom of God and Physical Well-being</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Psychosomatic Relationships in Proverbs</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The Heart and Its Influence on the Body</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Confession as a Remedy for Psychosomatic Complaints</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Physical Effects of Emotional Burdens</a:t>
            </a:r>
            <a:endParaRPr lang="en-US" sz="3670" dirty="0"/>
          </a:p>
          <a:p>
            <a:pPr marL="0" indent="0" algn="l">
              <a:lnSpc>
                <a:spcPct val="90000"/>
              </a:lnSpc>
              <a:spcBef>
                <a:spcPts val="918"/>
              </a:spcBef>
              <a:buNone/>
            </a:pPr>
            <a:r>
              <a:rPr lang="en-US" sz="3670" b="1" dirty="0">
                <a:solidFill>
                  <a:srgbClr val="000000"/>
                </a:solidFill>
                <a:latin typeface="Raleway" pitchFamily="34" charset="0"/>
                <a:ea typeface="Raleway" pitchFamily="34" charset="-122"/>
                <a:cs typeface="Raleway" pitchFamily="34" charset="-120"/>
              </a:rPr>
              <a:t>The Role of a Joyful Heart and the Danger of a Crus…</a:t>
            </a:r>
            <a:endParaRPr lang="en-US" sz="3670" dirty="0"/>
          </a:p>
        </p:txBody>
      </p:sp>
      <p:sp>
        <p:nvSpPr>
          <p:cNvPr id="7" name="Text 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8" name="Text 6"/>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9" name="Text 7"/>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2</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4268651" y="4391334"/>
            <a:ext cx="7749178" cy="1988457"/>
          </a:xfrm>
          <a:prstGeom prst="rect">
            <a:avLst/>
          </a:prstGeom>
          <a:noFill/>
          <a:ln/>
        </p:spPr>
        <p:txBody>
          <a:bodyPr wrap="square" lIns="0" tIns="0" rIns="0" bIns="0" rtlCol="0" anchor="ctr"/>
          <a:lstStyle/>
          <a:p>
            <a:pPr marL="0" indent="0" algn="r">
              <a:lnSpc>
                <a:spcPct val="100000"/>
              </a:lnSpc>
              <a:spcBef>
                <a:spcPts val="951"/>
              </a:spcBef>
              <a:buNone/>
            </a:pPr>
            <a:r>
              <a:rPr lang="en-US" sz="7608" dirty="0">
                <a:solidFill>
                  <a:srgbClr val="000000"/>
                </a:solidFill>
                <a:latin typeface="Lexend Black" pitchFamily="34" charset="0"/>
                <a:ea typeface="Lexend Black" pitchFamily="34" charset="-122"/>
                <a:cs typeface="Lexend Black" pitchFamily="34" charset="-120"/>
              </a:rPr>
              <a:t>Table of Contents</a:t>
            </a:r>
            <a:endParaRPr lang="en-US" sz="7608" dirty="0"/>
          </a:p>
        </p:txBody>
      </p:sp>
      <p:sp>
        <p:nvSpPr>
          <p:cNvPr id="5" name="Text 3"/>
          <p:cNvSpPr/>
          <p:nvPr/>
        </p:nvSpPr>
        <p:spPr>
          <a:xfrm>
            <a:off x="654594" y="681403"/>
            <a:ext cx="825863" cy="5236797"/>
          </a:xfrm>
          <a:prstGeom prst="rect">
            <a:avLst/>
          </a:prstGeom>
          <a:noFill/>
          <a:ln/>
        </p:spPr>
        <p:txBody>
          <a:bodyPr wrap="square" lIns="0" tIns="0" rIns="0" bIns="0" rtlCol="0" anchor="t"/>
          <a:lstStyle/>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11</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12</a:t>
            </a:r>
            <a:endParaRPr lang="en-US" sz="4000" dirty="0"/>
          </a:p>
          <a:p>
            <a:pPr marL="0" indent="0" algn="l">
              <a:lnSpc>
                <a:spcPct val="90000"/>
              </a:lnSpc>
              <a:spcBef>
                <a:spcPts val="1000"/>
              </a:spcBef>
              <a:buNone/>
            </a:pPr>
            <a:r>
              <a:rPr lang="en-US" sz="4000" b="1" dirty="0">
                <a:solidFill>
                  <a:srgbClr val="808080"/>
                </a:solidFill>
                <a:latin typeface="Raleway" pitchFamily="34" charset="0"/>
                <a:ea typeface="Raleway" pitchFamily="34" charset="-122"/>
                <a:cs typeface="Raleway" pitchFamily="34" charset="-120"/>
              </a:rPr>
              <a:t>13</a:t>
            </a:r>
            <a:endParaRPr lang="en-US" sz="4000" dirty="0"/>
          </a:p>
        </p:txBody>
      </p:sp>
      <p:sp>
        <p:nvSpPr>
          <p:cNvPr id="6" name="Text 4"/>
          <p:cNvSpPr/>
          <p:nvPr/>
        </p:nvSpPr>
        <p:spPr>
          <a:xfrm>
            <a:off x="1669143" y="681403"/>
            <a:ext cx="9868263" cy="5236797"/>
          </a:xfrm>
          <a:prstGeom prst="rect">
            <a:avLst/>
          </a:prstGeom>
          <a:noFill/>
          <a:ln/>
        </p:spPr>
        <p:txBody>
          <a:bodyPr wrap="square" lIns="0" tIns="0" rIns="0" bIns="0" rtlCol="0" anchor="t"/>
          <a:lstStyle/>
          <a:p>
            <a:pPr marL="0" indent="0" algn="l">
              <a:lnSpc>
                <a:spcPct val="90000"/>
              </a:lnSpc>
              <a:spcBef>
                <a:spcPts val="1000"/>
              </a:spcBef>
              <a:buNone/>
            </a:pPr>
            <a:r>
              <a:rPr lang="en-US" sz="4000" b="1" dirty="0">
                <a:solidFill>
                  <a:srgbClr val="000000"/>
                </a:solidFill>
                <a:latin typeface="Raleway" pitchFamily="34" charset="0"/>
                <a:ea typeface="Raleway" pitchFamily="34" charset="-122"/>
                <a:cs typeface="Raleway" pitchFamily="34" charset="-120"/>
              </a:rPr>
              <a:t>Spiritual Laziness and Its Consequences</a:t>
            </a:r>
            <a:endParaRPr lang="en-US" sz="4000" dirty="0"/>
          </a:p>
          <a:p>
            <a:pPr marL="0" indent="0" algn="l">
              <a:lnSpc>
                <a:spcPct val="90000"/>
              </a:lnSpc>
              <a:spcBef>
                <a:spcPts val="1000"/>
              </a:spcBef>
              <a:buNone/>
            </a:pPr>
            <a:r>
              <a:rPr lang="en-US" sz="4000" b="1" dirty="0">
                <a:solidFill>
                  <a:srgbClr val="000000"/>
                </a:solidFill>
                <a:latin typeface="Raleway" pitchFamily="34" charset="0"/>
                <a:ea typeface="Raleway" pitchFamily="34" charset="-122"/>
                <a:cs typeface="Raleway" pitchFamily="34" charset="-120"/>
              </a:rPr>
              <a:t>Christian Counseling and the Path to Healing</a:t>
            </a:r>
            <a:endParaRPr lang="en-US" sz="4000" dirty="0"/>
          </a:p>
          <a:p>
            <a:pPr marL="0" indent="0" algn="l">
              <a:lnSpc>
                <a:spcPct val="90000"/>
              </a:lnSpc>
              <a:spcBef>
                <a:spcPts val="1000"/>
              </a:spcBef>
              <a:buNone/>
            </a:pPr>
            <a:r>
              <a:rPr lang="en-US" sz="4000" b="1" dirty="0">
                <a:solidFill>
                  <a:srgbClr val="000000"/>
                </a:solidFill>
                <a:latin typeface="Raleway" pitchFamily="34" charset="0"/>
                <a:ea typeface="Raleway" pitchFamily="34" charset="-122"/>
                <a:cs typeface="Raleway" pitchFamily="34" charset="-120"/>
              </a:rPr>
              <a:t>Conclusion: The Path of the Righteous</a:t>
            </a:r>
            <a:endParaRPr lang="en-US" sz="4000" dirty="0"/>
          </a:p>
        </p:txBody>
      </p:sp>
      <p:sp>
        <p:nvSpPr>
          <p:cNvPr id="7" name="Text 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8" name="Text 6"/>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9" name="Text 7"/>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4490977" y="0"/>
            <a:ext cx="7701023" cy="6858000"/>
          </a:xfrm>
          <a:prstGeom prst="rect">
            <a:avLst/>
          </a:prstGeom>
          <a:solidFill>
            <a:srgbClr val="FFFFFF">
              <a:alpha val="49000"/>
            </a:srgbClr>
          </a:solidFill>
          <a:ln/>
        </p:spPr>
        <p:txBody>
          <a:bodyPr wrap="square" lIns="0" tIns="0" rIns="0" bIns="0" rtlCol="0" anchor="ctr"/>
          <a:lstStyle/>
          <a:p>
            <a:pPr marL="0" indent="0">
              <a:buNone/>
            </a:pPr>
            <a:endParaRPr lang="en-US" dirty="0"/>
          </a:p>
        </p:txBody>
      </p:sp>
      <p:sp>
        <p:nvSpPr>
          <p:cNvPr id="5" name="Text 3"/>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6" name="Text 4"/>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595959"/>
                </a:solidFill>
                <a:latin typeface="Raleway" pitchFamily="34" charset="0"/>
                <a:ea typeface="Raleway" pitchFamily="34" charset="-122"/>
                <a:cs typeface="Raleway" pitchFamily="34" charset="-120"/>
              </a:rPr>
              <a:t>4</a:t>
            </a:r>
            <a:endParaRPr lang="en-US" sz="1000" dirty="0"/>
          </a:p>
        </p:txBody>
      </p:sp>
      <p:sp>
        <p:nvSpPr>
          <p:cNvPr id="7" name="Text 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8" name="Text 6"/>
          <p:cNvSpPr/>
          <p:nvPr/>
        </p:nvSpPr>
        <p:spPr>
          <a:xfrm>
            <a:off x="640078" y="655322"/>
            <a:ext cx="3538383" cy="5288278"/>
          </a:xfrm>
          <a:prstGeom prst="rect">
            <a:avLst/>
          </a:prstGeom>
          <a:noFill/>
          <a:ln/>
        </p:spPr>
        <p:txBody>
          <a:bodyPr wrap="square" lIns="0" tIns="0" rIns="0" bIns="0" rtlCol="0" anchor="b"/>
          <a:lstStyle/>
          <a:p>
            <a:pPr marL="0" indent="0" algn="l">
              <a:lnSpc>
                <a:spcPct val="90000"/>
              </a:lnSpc>
              <a:buNone/>
            </a:pPr>
            <a:r>
              <a:rPr lang="en-US" sz="4000" dirty="0">
                <a:solidFill>
                  <a:srgbClr val="000000"/>
                </a:solidFill>
                <a:latin typeface="Lexend Black" pitchFamily="34" charset="0"/>
                <a:ea typeface="Lexend Black" pitchFamily="34" charset="-122"/>
                <a:cs typeface="Lexend Black" pitchFamily="34" charset="-120"/>
              </a:rPr>
              <a:t>Introduction to Psychosomatics in Proverbs</a:t>
            </a:r>
            <a:endParaRPr lang="en-US" sz="4000" dirty="0"/>
          </a:p>
        </p:txBody>
      </p:sp>
      <p:sp>
        <p:nvSpPr>
          <p:cNvPr id="9" name="Text 7"/>
          <p:cNvSpPr/>
          <p:nvPr/>
        </p:nvSpPr>
        <p:spPr>
          <a:xfrm>
            <a:off x="5113161" y="922280"/>
            <a:ext cx="2743200" cy="640080"/>
          </a:xfrm>
          <a:prstGeom prst="rect">
            <a:avLst/>
          </a:prstGeom>
          <a:noFill/>
          <a:ln/>
        </p:spPr>
        <p:txBody>
          <a:bodyPr wrap="square" lIns="0" tIns="0" rIns="0" bIns="0" rtlCol="0" anchor="ctr"/>
          <a:lstStyle/>
          <a:p>
            <a:pPr marL="0" indent="0" algn="ctr">
              <a:lnSpc>
                <a:spcPct val="90000"/>
              </a:lnSpc>
              <a:spcBef>
                <a:spcPts val="830"/>
              </a:spcBef>
              <a:buNone/>
            </a:pPr>
            <a:r>
              <a:rPr lang="en-US" sz="1660" b="1" dirty="0">
                <a:solidFill>
                  <a:srgbClr val="000000"/>
                </a:solidFill>
                <a:latin typeface="Raleway" pitchFamily="34" charset="0"/>
                <a:ea typeface="Raleway" pitchFamily="34" charset="-122"/>
                <a:cs typeface="Raleway" pitchFamily="34" charset="-120"/>
              </a:rPr>
              <a:t>The Godly Path: Divine Guidance for True Happiness</a:t>
            </a:r>
            <a:endParaRPr lang="en-US" sz="1660" dirty="0"/>
          </a:p>
        </p:txBody>
      </p:sp>
      <p:sp>
        <p:nvSpPr>
          <p:cNvPr id="10" name="Text 8"/>
          <p:cNvSpPr/>
          <p:nvPr/>
        </p:nvSpPr>
        <p:spPr>
          <a:xfrm>
            <a:off x="8801099" y="922280"/>
            <a:ext cx="2743200" cy="640080"/>
          </a:xfrm>
          <a:prstGeom prst="rect">
            <a:avLst/>
          </a:prstGeom>
          <a:noFill/>
          <a:ln/>
        </p:spPr>
        <p:txBody>
          <a:bodyPr wrap="square" lIns="0" tIns="0" rIns="0" bIns="0" rtlCol="0" anchor="ctr"/>
          <a:lstStyle/>
          <a:p>
            <a:pPr marL="0" indent="0" algn="ctr">
              <a:lnSpc>
                <a:spcPct val="90000"/>
              </a:lnSpc>
              <a:spcBef>
                <a:spcPts val="830"/>
              </a:spcBef>
              <a:buNone/>
            </a:pPr>
            <a:r>
              <a:rPr lang="en-US" sz="1660" b="1" dirty="0">
                <a:solidFill>
                  <a:srgbClr val="000000"/>
                </a:solidFill>
                <a:latin typeface="Raleway" pitchFamily="34" charset="0"/>
                <a:ea typeface="Raleway" pitchFamily="34" charset="-122"/>
                <a:cs typeface="Raleway" pitchFamily="34" charset="-120"/>
              </a:rPr>
              <a:t>The Fleshly Path: Human Desire and Its Consequences</a:t>
            </a:r>
            <a:endParaRPr lang="en-US" sz="1660" dirty="0"/>
          </a:p>
        </p:txBody>
      </p:sp>
      <p:sp>
        <p:nvSpPr>
          <p:cNvPr id="11" name="Text 9"/>
          <p:cNvSpPr/>
          <p:nvPr/>
        </p:nvSpPr>
        <p:spPr>
          <a:xfrm>
            <a:off x="8328731" y="922281"/>
            <a:ext cx="9525" cy="5004959"/>
          </a:xfrm>
          <a:custGeom>
            <a:avLst/>
            <a:gdLst/>
            <a:ahLst/>
            <a:cxnLst/>
            <a:rect l="l" t="t" r="r" b="b"/>
            <a:pathLst>
              <a:path w="9525" h="5004959">
                <a:moveTo>
                  <a:pt x="0" y="0"/>
                </a:moveTo>
                <a:lnTo>
                  <a:pt x="9525" y="5004959"/>
                </a:lnTo>
              </a:path>
            </a:pathLst>
          </a:custGeom>
          <a:noFill/>
          <a:ln w="19050">
            <a:solidFill>
              <a:srgbClr val="BCB8A7"/>
            </a:solidFill>
          </a:ln>
        </p:spPr>
        <p:txBody>
          <a:bodyPr wrap="square" lIns="0" tIns="0" rIns="0" bIns="0" rtlCol="0" anchor="ctr"/>
          <a:lstStyle/>
          <a:p>
            <a:pPr marL="0" indent="0">
              <a:buNone/>
            </a:pPr>
            <a:endParaRPr lang="en-US" dirty="0"/>
          </a:p>
        </p:txBody>
      </p:sp>
      <p:sp>
        <p:nvSpPr>
          <p:cNvPr id="12" name="Text 10"/>
          <p:cNvSpPr/>
          <p:nvPr/>
        </p:nvSpPr>
        <p:spPr>
          <a:xfrm>
            <a:off x="5113162" y="1828800"/>
            <a:ext cx="2743200" cy="4114800"/>
          </a:xfrm>
          <a:prstGeom prst="rect">
            <a:avLst/>
          </a:prstGeom>
          <a:noFill/>
          <a:ln/>
        </p:spPr>
        <p:txBody>
          <a:bodyPr wrap="square" lIns="0" tIns="0" rIns="0" bIns="0" rtlCol="0" anchor="t"/>
          <a:lstStyle/>
          <a:p>
            <a:pPr marL="182880" indent="-182880" algn="l">
              <a:lnSpc>
                <a:spcPct val="100000"/>
              </a:lnSpc>
              <a:spcBef>
                <a:spcPts val="600"/>
              </a:spcBef>
              <a:buSzPct val="120000"/>
              <a:buFont typeface="Arial"/>
              <a:buChar char="•"/>
            </a:pPr>
            <a:r>
              <a:rPr lang="en-US" sz="1600" dirty="0">
                <a:solidFill>
                  <a:srgbClr val="000000"/>
                </a:solidFill>
                <a:latin typeface="Raleway" pitchFamily="34" charset="0"/>
                <a:ea typeface="Raleway" pitchFamily="34" charset="-122"/>
                <a:cs typeface="Raleway" pitchFamily="34" charset="-120"/>
              </a:rPr>
              <a:t>The book of Proverbs emphasizes choosing the godly way, one that is rooted in divine guidance.</a:t>
            </a:r>
            <a:endParaRPr lang="en-US" sz="1600" dirty="0"/>
          </a:p>
          <a:p>
            <a:pPr marL="182880" indent="-182880" algn="l">
              <a:lnSpc>
                <a:spcPct val="100000"/>
              </a:lnSpc>
              <a:spcBef>
                <a:spcPts val="600"/>
              </a:spcBef>
              <a:buSzPct val="120000"/>
              <a:buFont typeface="Arial"/>
              <a:buChar char="•"/>
            </a:pPr>
            <a:r>
              <a:rPr lang="en-US" sz="1600" dirty="0">
                <a:solidFill>
                  <a:srgbClr val="000000"/>
                </a:solidFill>
                <a:latin typeface="Raleway" pitchFamily="34" charset="0"/>
                <a:ea typeface="Raleway" pitchFamily="34" charset="-122"/>
                <a:cs typeface="Raleway" pitchFamily="34" charset="-120"/>
              </a:rPr>
              <a:t>This path aligns our hearts with God's thoughts, ensuring happiness and protection even in a confused world.</a:t>
            </a:r>
            <a:endParaRPr lang="en-US" sz="1600" dirty="0"/>
          </a:p>
        </p:txBody>
      </p:sp>
      <p:sp>
        <p:nvSpPr>
          <p:cNvPr id="13" name="Text 11"/>
          <p:cNvSpPr/>
          <p:nvPr/>
        </p:nvSpPr>
        <p:spPr>
          <a:xfrm>
            <a:off x="8801100" y="1828800"/>
            <a:ext cx="2743200" cy="4114800"/>
          </a:xfrm>
          <a:prstGeom prst="rect">
            <a:avLst/>
          </a:prstGeom>
          <a:noFill/>
          <a:ln/>
        </p:spPr>
        <p:txBody>
          <a:bodyPr wrap="square" lIns="0" tIns="0" rIns="0" bIns="0" rtlCol="0" anchor="t"/>
          <a:lstStyle/>
          <a:p>
            <a:pPr marL="182880" indent="-182880" algn="l">
              <a:lnSpc>
                <a:spcPct val="100000"/>
              </a:lnSpc>
              <a:spcBef>
                <a:spcPts val="600"/>
              </a:spcBef>
              <a:buSzPct val="120000"/>
              <a:buFont typeface="Arial"/>
              <a:buChar char="•"/>
            </a:pPr>
            <a:r>
              <a:rPr lang="en-US" sz="1600" dirty="0">
                <a:solidFill>
                  <a:srgbClr val="000000"/>
                </a:solidFill>
                <a:latin typeface="Raleway" pitchFamily="34" charset="0"/>
                <a:ea typeface="Raleway" pitchFamily="34" charset="-122"/>
                <a:cs typeface="Raleway" pitchFamily="34" charset="-120"/>
              </a:rPr>
              <a:t>Contrastingly, Proverbs warns against the fleshly way dictated by human desire.</a:t>
            </a:r>
            <a:endParaRPr lang="en-US" sz="1600" dirty="0"/>
          </a:p>
          <a:p>
            <a:pPr marL="182880" indent="-182880" algn="l">
              <a:lnSpc>
                <a:spcPct val="100000"/>
              </a:lnSpc>
              <a:spcBef>
                <a:spcPts val="600"/>
              </a:spcBef>
              <a:buSzPct val="120000"/>
              <a:buFont typeface="Arial"/>
              <a:buChar char="•"/>
            </a:pPr>
            <a:r>
              <a:rPr lang="en-US" sz="1600" dirty="0">
                <a:solidFill>
                  <a:srgbClr val="000000"/>
                </a:solidFill>
                <a:latin typeface="Raleway" pitchFamily="34" charset="0"/>
                <a:ea typeface="Raleway" pitchFamily="34" charset="-122"/>
                <a:cs typeface="Raleway" pitchFamily="34" charset="-120"/>
              </a:rPr>
              <a:t>This path leads to consequences that impact mind, body, and spirit negatively, deviating from divine wisdom.</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647700"/>
            <a:ext cx="9812020" cy="823389"/>
          </a:xfrm>
          <a:prstGeom prst="rect">
            <a:avLst/>
          </a:prstGeom>
          <a:noFill/>
          <a:ln/>
        </p:spPr>
        <p:txBody>
          <a:bodyPr wrap="square" lIns="0" tIns="0" rIns="0" bIns="0" rtlCol="0" anchor="t"/>
          <a:lstStyle/>
          <a:p>
            <a:pPr marL="0" indent="0" algn="l">
              <a:lnSpc>
                <a:spcPct val="90000"/>
              </a:lnSpc>
              <a:buNone/>
            </a:pPr>
            <a:r>
              <a:rPr lang="en-US" sz="3901" dirty="0">
                <a:solidFill>
                  <a:srgbClr val="000000"/>
                </a:solidFill>
                <a:latin typeface="Lexend Black" pitchFamily="34" charset="0"/>
                <a:ea typeface="Lexend Black" pitchFamily="34" charset="-122"/>
                <a:cs typeface="Lexend Black" pitchFamily="34" charset="-120"/>
              </a:rPr>
              <a:t>The Wisdom of God and Physical Well-being</a:t>
            </a:r>
            <a:endParaRPr lang="en-US" sz="3901" dirty="0"/>
          </a:p>
        </p:txBody>
      </p:sp>
      <p:sp>
        <p:nvSpPr>
          <p:cNvPr id="5" name="Text 3"/>
          <p:cNvSpPr/>
          <p:nvPr/>
        </p:nvSpPr>
        <p:spPr>
          <a:xfrm>
            <a:off x="4037326" y="4251947"/>
            <a:ext cx="365760" cy="312381"/>
          </a:xfrm>
          <a:custGeom>
            <a:avLst/>
            <a:gdLst/>
            <a:ahLst/>
            <a:cxnLst/>
            <a:rect l="l" t="t" r="r" b="b"/>
            <a:pathLst>
              <a:path w="365760" h="312381">
                <a:moveTo>
                  <a:pt x="161307" y="303881"/>
                </a:moveTo>
                <a:lnTo>
                  <a:pt x="159523" y="302238"/>
                </a:lnTo>
                <a:lnTo>
                  <a:pt x="34363" y="186010"/>
                </a:lnTo>
                <a:cubicBezTo>
                  <a:pt x="12432" y="165649"/>
                  <a:pt x="0" y="137076"/>
                  <a:pt x="0" y="107143"/>
                </a:cubicBezTo>
                <a:lnTo>
                  <a:pt x="0" y="104785"/>
                </a:lnTo>
                <a:cubicBezTo>
                  <a:pt x="0" y="54492"/>
                  <a:pt x="35720" y="11346"/>
                  <a:pt x="85153" y="1915"/>
                </a:cubicBezTo>
                <a:cubicBezTo>
                  <a:pt x="113298" y="-3514"/>
                  <a:pt x="142087" y="2986"/>
                  <a:pt x="165020" y="19130"/>
                </a:cubicBezTo>
                <a:cubicBezTo>
                  <a:pt x="171450" y="23703"/>
                  <a:pt x="177448" y="28989"/>
                  <a:pt x="182880" y="35062"/>
                </a:cubicBezTo>
                <a:cubicBezTo>
                  <a:pt x="185879" y="31632"/>
                  <a:pt x="189094" y="28489"/>
                  <a:pt x="192525" y="25559"/>
                </a:cubicBezTo>
                <a:cubicBezTo>
                  <a:pt x="195169" y="23272"/>
                  <a:pt x="197883" y="21129"/>
                  <a:pt x="200740" y="19130"/>
                </a:cubicBezTo>
                <a:lnTo>
                  <a:pt x="200740" y="19130"/>
                </a:lnTo>
                <a:cubicBezTo>
                  <a:pt x="223673" y="2986"/>
                  <a:pt x="252462" y="-3514"/>
                  <a:pt x="280607" y="1843"/>
                </a:cubicBezTo>
                <a:cubicBezTo>
                  <a:pt x="330043" y="11274"/>
                  <a:pt x="365760" y="54492"/>
                  <a:pt x="365760" y="104785"/>
                </a:cubicBezTo>
                <a:lnTo>
                  <a:pt x="365760" y="107143"/>
                </a:lnTo>
                <a:cubicBezTo>
                  <a:pt x="365760" y="137076"/>
                  <a:pt x="353331" y="165649"/>
                  <a:pt x="331397" y="186010"/>
                </a:cubicBezTo>
                <a:lnTo>
                  <a:pt x="206237" y="302238"/>
                </a:lnTo>
                <a:lnTo>
                  <a:pt x="204452" y="303881"/>
                </a:lnTo>
                <a:cubicBezTo>
                  <a:pt x="198593" y="309310"/>
                  <a:pt x="190879" y="312381"/>
                  <a:pt x="182880" y="312381"/>
                </a:cubicBezTo>
                <a:cubicBezTo>
                  <a:pt x="174881" y="312381"/>
                  <a:pt x="167163" y="309382"/>
                  <a:pt x="161307" y="303881"/>
                </a:cubicBezTo>
                <a:lnTo>
                  <a:pt x="161307" y="303881"/>
                </a:lnTo>
                <a:moveTo>
                  <a:pt x="170806" y="72994"/>
                </a:moveTo>
                <a:cubicBezTo>
                  <a:pt x="170521" y="72778"/>
                  <a:pt x="170305" y="72494"/>
                  <a:pt x="170093" y="72207"/>
                </a:cubicBezTo>
                <a:lnTo>
                  <a:pt x="157376" y="57918"/>
                </a:lnTo>
                <a:lnTo>
                  <a:pt x="157302" y="57847"/>
                </a:lnTo>
                <a:lnTo>
                  <a:pt x="157302" y="57847"/>
                </a:lnTo>
                <a:cubicBezTo>
                  <a:pt x="140799" y="39344"/>
                  <a:pt x="115869" y="30913"/>
                  <a:pt x="91579" y="35558"/>
                </a:cubicBezTo>
                <a:cubicBezTo>
                  <a:pt x="58287" y="41915"/>
                  <a:pt x="34286" y="70920"/>
                  <a:pt x="34286" y="104782"/>
                </a:cubicBezTo>
                <a:lnTo>
                  <a:pt x="34286" y="107140"/>
                </a:lnTo>
                <a:cubicBezTo>
                  <a:pt x="34286" y="127501"/>
                  <a:pt x="42787" y="147003"/>
                  <a:pt x="57717" y="160860"/>
                </a:cubicBezTo>
                <a:lnTo>
                  <a:pt x="182876" y="277088"/>
                </a:lnTo>
                <a:lnTo>
                  <a:pt x="308036" y="160860"/>
                </a:lnTo>
                <a:cubicBezTo>
                  <a:pt x="322966" y="147000"/>
                  <a:pt x="331466" y="127498"/>
                  <a:pt x="331466" y="107140"/>
                </a:cubicBezTo>
                <a:lnTo>
                  <a:pt x="331466" y="104782"/>
                </a:lnTo>
                <a:cubicBezTo>
                  <a:pt x="331466" y="70992"/>
                  <a:pt x="307461" y="41918"/>
                  <a:pt x="274243" y="35558"/>
                </a:cubicBezTo>
                <a:cubicBezTo>
                  <a:pt x="249953" y="30916"/>
                  <a:pt x="224950" y="39416"/>
                  <a:pt x="208520" y="57847"/>
                </a:cubicBezTo>
                <a:cubicBezTo>
                  <a:pt x="208520" y="57847"/>
                  <a:pt x="208520" y="57847"/>
                  <a:pt x="208447" y="57918"/>
                </a:cubicBezTo>
                <a:cubicBezTo>
                  <a:pt x="208373" y="57990"/>
                  <a:pt x="208447" y="57918"/>
                  <a:pt x="208373" y="57990"/>
                </a:cubicBezTo>
                <a:lnTo>
                  <a:pt x="195656" y="72279"/>
                </a:lnTo>
                <a:cubicBezTo>
                  <a:pt x="195440" y="72563"/>
                  <a:pt x="195155" y="72778"/>
                  <a:pt x="194943" y="73066"/>
                </a:cubicBezTo>
                <a:cubicBezTo>
                  <a:pt x="191728" y="76280"/>
                  <a:pt x="187371" y="78067"/>
                  <a:pt x="182869" y="78067"/>
                </a:cubicBezTo>
                <a:cubicBezTo>
                  <a:pt x="178370" y="78067"/>
                  <a:pt x="174010" y="76280"/>
                  <a:pt x="170795" y="73066"/>
                </a:cubicBezTo>
                <a:lnTo>
                  <a:pt x="170806" y="72994"/>
                </a:lnTo>
              </a:path>
            </a:pathLst>
          </a:custGeom>
          <a:solidFill>
            <a:srgbClr val="000000"/>
          </a:solidFill>
          <a:ln/>
        </p:spPr>
        <p:txBody>
          <a:bodyPr wrap="square" lIns="0" tIns="0" rIns="0" bIns="0" rtlCol="0" anchor="ctr"/>
          <a:lstStyle/>
          <a:p>
            <a:pPr marL="0" indent="0">
              <a:buNone/>
            </a:pPr>
            <a:endParaRPr lang="en-US" dirty="0"/>
          </a:p>
        </p:txBody>
      </p:sp>
      <p:sp>
        <p:nvSpPr>
          <p:cNvPr id="6" name="Text 4"/>
          <p:cNvSpPr/>
          <p:nvPr/>
        </p:nvSpPr>
        <p:spPr>
          <a:xfrm>
            <a:off x="4037326" y="5303520"/>
            <a:ext cx="3017520" cy="64008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Thus, spiritual wisdom directly influences physical well-being.</a:t>
            </a:r>
            <a:endParaRPr lang="en-US" sz="1300" dirty="0"/>
          </a:p>
        </p:txBody>
      </p:sp>
      <p:sp>
        <p:nvSpPr>
          <p:cNvPr id="7" name="Text 5"/>
          <p:cNvSpPr/>
          <p:nvPr/>
        </p:nvSpPr>
        <p:spPr>
          <a:xfrm>
            <a:off x="4037329" y="4756588"/>
            <a:ext cx="3017520" cy="457200"/>
          </a:xfrm>
          <a:prstGeom prst="rect">
            <a:avLst/>
          </a:prstGeom>
          <a:noFill/>
          <a:ln/>
        </p:spPr>
        <p:txBody>
          <a:bodyPr wrap="square" lIns="0" tIns="0" rIns="0" bIns="0" rtlCol="0" anchor="t"/>
          <a:lstStyle/>
          <a:p>
            <a:pPr marL="0" indent="0" algn="l">
              <a:lnSpc>
                <a:spcPct val="120000"/>
              </a:lnSpc>
              <a:spcBef>
                <a:spcPts val="814"/>
              </a:spcBef>
              <a:buNone/>
            </a:pPr>
            <a:r>
              <a:rPr lang="en-US" sz="1465" b="1" dirty="0">
                <a:solidFill>
                  <a:srgbClr val="000000"/>
                </a:solidFill>
                <a:latin typeface="Raleway" pitchFamily="34" charset="0"/>
                <a:ea typeface="Raleway" pitchFamily="34" charset="-122"/>
                <a:cs typeface="Raleway" pitchFamily="34" charset="-120"/>
              </a:rPr>
              <a:t>Impact of Spiritual Wisdom</a:t>
            </a:r>
            <a:endParaRPr lang="en-US" sz="1465" dirty="0"/>
          </a:p>
        </p:txBody>
      </p:sp>
      <p:sp>
        <p:nvSpPr>
          <p:cNvPr id="8" name="Text 6"/>
          <p:cNvSpPr/>
          <p:nvPr/>
        </p:nvSpPr>
        <p:spPr>
          <a:xfrm>
            <a:off x="640080" y="5303520"/>
            <a:ext cx="3017520" cy="64008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Dependence on God offers healing and refreshment to the body (Proverbs 3:5-8).</a:t>
            </a:r>
            <a:endParaRPr lang="en-US" sz="1300" dirty="0"/>
          </a:p>
        </p:txBody>
      </p:sp>
      <p:sp>
        <p:nvSpPr>
          <p:cNvPr id="9" name="Text 7"/>
          <p:cNvSpPr/>
          <p:nvPr/>
        </p:nvSpPr>
        <p:spPr>
          <a:xfrm>
            <a:off x="640083" y="4756588"/>
            <a:ext cx="3017520" cy="457200"/>
          </a:xfrm>
          <a:prstGeom prst="rect">
            <a:avLst/>
          </a:prstGeom>
          <a:noFill/>
          <a:ln/>
        </p:spPr>
        <p:txBody>
          <a:bodyPr wrap="square" lIns="0" tIns="0" rIns="0" bIns="0" rtlCol="0" anchor="t"/>
          <a:lstStyle/>
          <a:p>
            <a:pPr marL="0" indent="0" algn="l">
              <a:lnSpc>
                <a:spcPct val="120000"/>
              </a:lnSpc>
              <a:spcBef>
                <a:spcPts val="814"/>
              </a:spcBef>
              <a:buNone/>
            </a:pPr>
            <a:r>
              <a:rPr lang="en-US" sz="1465" b="1" dirty="0">
                <a:solidFill>
                  <a:srgbClr val="000000"/>
                </a:solidFill>
                <a:latin typeface="Raleway" pitchFamily="34" charset="0"/>
                <a:ea typeface="Raleway" pitchFamily="34" charset="-122"/>
                <a:cs typeface="Raleway" pitchFamily="34" charset="-120"/>
              </a:rPr>
              <a:t>Dependence on God</a:t>
            </a:r>
            <a:endParaRPr lang="en-US" sz="1465" dirty="0"/>
          </a:p>
        </p:txBody>
      </p:sp>
      <p:sp>
        <p:nvSpPr>
          <p:cNvPr id="10" name="Text 8"/>
          <p:cNvSpPr/>
          <p:nvPr/>
        </p:nvSpPr>
        <p:spPr>
          <a:xfrm>
            <a:off x="685800" y="4225257"/>
            <a:ext cx="274320" cy="365760"/>
          </a:xfrm>
          <a:custGeom>
            <a:avLst/>
            <a:gdLst/>
            <a:ahLst/>
            <a:cxnLst/>
            <a:rect l="l" t="t" r="r" b="b"/>
            <a:pathLst>
              <a:path w="274320" h="365760">
                <a:moveTo>
                  <a:pt x="80011" y="34290"/>
                </a:moveTo>
                <a:cubicBezTo>
                  <a:pt x="80011" y="15358"/>
                  <a:pt x="95370" y="0"/>
                  <a:pt x="114301" y="0"/>
                </a:cubicBezTo>
                <a:lnTo>
                  <a:pt x="160022" y="0"/>
                </a:lnTo>
                <a:cubicBezTo>
                  <a:pt x="178953" y="0"/>
                  <a:pt x="194312" y="15358"/>
                  <a:pt x="194312" y="34290"/>
                </a:cubicBezTo>
                <a:lnTo>
                  <a:pt x="194312" y="80010"/>
                </a:lnTo>
                <a:lnTo>
                  <a:pt x="240033" y="80010"/>
                </a:lnTo>
                <a:cubicBezTo>
                  <a:pt x="258964" y="80010"/>
                  <a:pt x="274323" y="95368"/>
                  <a:pt x="274323" y="114300"/>
                </a:cubicBezTo>
                <a:lnTo>
                  <a:pt x="274323" y="160020"/>
                </a:lnTo>
                <a:cubicBezTo>
                  <a:pt x="274323" y="178952"/>
                  <a:pt x="258964" y="194310"/>
                  <a:pt x="240033" y="194310"/>
                </a:cubicBezTo>
                <a:lnTo>
                  <a:pt x="194312" y="194310"/>
                </a:lnTo>
                <a:lnTo>
                  <a:pt x="194312" y="331470"/>
                </a:lnTo>
                <a:cubicBezTo>
                  <a:pt x="194312" y="350402"/>
                  <a:pt x="178953" y="365760"/>
                  <a:pt x="160022" y="365760"/>
                </a:cubicBezTo>
                <a:lnTo>
                  <a:pt x="114301" y="365760"/>
                </a:lnTo>
                <a:cubicBezTo>
                  <a:pt x="95370" y="365760"/>
                  <a:pt x="80011" y="350402"/>
                  <a:pt x="80011" y="331470"/>
                </a:cubicBezTo>
                <a:lnTo>
                  <a:pt x="80011" y="194310"/>
                </a:lnTo>
                <a:lnTo>
                  <a:pt x="34290" y="194310"/>
                </a:lnTo>
                <a:cubicBezTo>
                  <a:pt x="15359" y="194310"/>
                  <a:pt x="0" y="178952"/>
                  <a:pt x="0" y="160020"/>
                </a:cubicBezTo>
                <a:lnTo>
                  <a:pt x="0" y="114300"/>
                </a:lnTo>
                <a:cubicBezTo>
                  <a:pt x="0" y="95368"/>
                  <a:pt x="15359" y="80010"/>
                  <a:pt x="34290" y="80010"/>
                </a:cubicBezTo>
                <a:lnTo>
                  <a:pt x="80011" y="80010"/>
                </a:lnTo>
                <a:lnTo>
                  <a:pt x="80011" y="34290"/>
                </a:lnTo>
                <a:moveTo>
                  <a:pt x="160019" y="34290"/>
                </a:moveTo>
                <a:lnTo>
                  <a:pt x="114298" y="34290"/>
                </a:lnTo>
                <a:lnTo>
                  <a:pt x="114298" y="97157"/>
                </a:lnTo>
                <a:cubicBezTo>
                  <a:pt x="114298" y="106659"/>
                  <a:pt x="106656" y="114304"/>
                  <a:pt x="97153" y="114304"/>
                </a:cubicBezTo>
                <a:lnTo>
                  <a:pt x="34287" y="114304"/>
                </a:lnTo>
                <a:lnTo>
                  <a:pt x="34287" y="160024"/>
                </a:lnTo>
                <a:lnTo>
                  <a:pt x="97153" y="160024"/>
                </a:lnTo>
                <a:cubicBezTo>
                  <a:pt x="106656" y="160024"/>
                  <a:pt x="114298" y="167668"/>
                  <a:pt x="114298" y="177170"/>
                </a:cubicBezTo>
                <a:lnTo>
                  <a:pt x="114298" y="331477"/>
                </a:lnTo>
                <a:lnTo>
                  <a:pt x="160019" y="331477"/>
                </a:lnTo>
                <a:lnTo>
                  <a:pt x="160019" y="177174"/>
                </a:lnTo>
                <a:cubicBezTo>
                  <a:pt x="160019" y="167672"/>
                  <a:pt x="167662" y="160031"/>
                  <a:pt x="177164" y="160031"/>
                </a:cubicBezTo>
                <a:lnTo>
                  <a:pt x="240030" y="160031"/>
                </a:lnTo>
                <a:lnTo>
                  <a:pt x="240030" y="114311"/>
                </a:lnTo>
                <a:lnTo>
                  <a:pt x="177164" y="114311"/>
                </a:lnTo>
                <a:cubicBezTo>
                  <a:pt x="167662" y="114311"/>
                  <a:pt x="160019" y="106666"/>
                  <a:pt x="160019" y="97168"/>
                </a:cubicBezTo>
                <a:lnTo>
                  <a:pt x="160019" y="34290"/>
                </a:ln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7434578" y="3208657"/>
            <a:ext cx="3017520" cy="64008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Gracious and wise words “are like a honeycomb, sweetness to the soul and health to the body” (Proverbs 16:24).</a:t>
            </a:r>
            <a:endParaRPr lang="en-US" sz="1300" dirty="0"/>
          </a:p>
        </p:txBody>
      </p:sp>
      <p:sp>
        <p:nvSpPr>
          <p:cNvPr id="12" name="Text 10"/>
          <p:cNvSpPr/>
          <p:nvPr/>
        </p:nvSpPr>
        <p:spPr>
          <a:xfrm>
            <a:off x="7434580" y="2661725"/>
            <a:ext cx="3017520" cy="457200"/>
          </a:xfrm>
          <a:prstGeom prst="rect">
            <a:avLst/>
          </a:prstGeom>
          <a:noFill/>
          <a:ln/>
        </p:spPr>
        <p:txBody>
          <a:bodyPr wrap="square" lIns="0" tIns="0" rIns="0" bIns="0" rtlCol="0" anchor="t"/>
          <a:lstStyle/>
          <a:p>
            <a:pPr marL="0" indent="0" algn="l">
              <a:lnSpc>
                <a:spcPct val="120000"/>
              </a:lnSpc>
              <a:spcBef>
                <a:spcPts val="814"/>
              </a:spcBef>
              <a:buNone/>
            </a:pPr>
            <a:r>
              <a:rPr lang="en-US" sz="1465" b="1" dirty="0">
                <a:solidFill>
                  <a:srgbClr val="000000"/>
                </a:solidFill>
                <a:latin typeface="Raleway" pitchFamily="34" charset="0"/>
                <a:ea typeface="Raleway" pitchFamily="34" charset="-122"/>
                <a:cs typeface="Raleway" pitchFamily="34" charset="-120"/>
              </a:rPr>
              <a:t>Healing Power of Words</a:t>
            </a:r>
            <a:endParaRPr lang="en-US" sz="1465" dirty="0"/>
          </a:p>
        </p:txBody>
      </p:sp>
      <p:sp>
        <p:nvSpPr>
          <p:cNvPr id="13" name="Text 11"/>
          <p:cNvSpPr/>
          <p:nvPr/>
        </p:nvSpPr>
        <p:spPr>
          <a:xfrm>
            <a:off x="7434581" y="2136237"/>
            <a:ext cx="365760" cy="330924"/>
          </a:xfrm>
          <a:custGeom>
            <a:avLst/>
            <a:gdLst/>
            <a:ahLst/>
            <a:cxnLst/>
            <a:rect l="l" t="t" r="r" b="b"/>
            <a:pathLst>
              <a:path w="365760" h="330924">
                <a:moveTo>
                  <a:pt x="7118" y="138975"/>
                </a:moveTo>
                <a:cubicBezTo>
                  <a:pt x="-2374" y="155382"/>
                  <a:pt x="-2374" y="175539"/>
                  <a:pt x="7118" y="191946"/>
                </a:cubicBezTo>
                <a:lnTo>
                  <a:pt x="72080" y="304437"/>
                </a:lnTo>
                <a:cubicBezTo>
                  <a:pt x="81572" y="320844"/>
                  <a:pt x="99008" y="330924"/>
                  <a:pt x="117990" y="330924"/>
                </a:cubicBezTo>
                <a:lnTo>
                  <a:pt x="247916" y="330924"/>
                </a:lnTo>
                <a:cubicBezTo>
                  <a:pt x="266822" y="330924"/>
                  <a:pt x="284334" y="320844"/>
                  <a:pt x="293826" y="304437"/>
                </a:cubicBezTo>
                <a:lnTo>
                  <a:pt x="358642" y="191946"/>
                </a:lnTo>
                <a:cubicBezTo>
                  <a:pt x="368134" y="175539"/>
                  <a:pt x="368134" y="155382"/>
                  <a:pt x="358642" y="138975"/>
                </a:cubicBezTo>
                <a:lnTo>
                  <a:pt x="293680" y="26484"/>
                </a:lnTo>
                <a:cubicBezTo>
                  <a:pt x="284188" y="10077"/>
                  <a:pt x="266752" y="-3"/>
                  <a:pt x="247769" y="-3"/>
                </a:cubicBezTo>
                <a:lnTo>
                  <a:pt x="117844" y="-3"/>
                </a:lnTo>
                <a:cubicBezTo>
                  <a:pt x="98938" y="-3"/>
                  <a:pt x="81425" y="10077"/>
                  <a:pt x="71934" y="26484"/>
                </a:cubicBezTo>
                <a:lnTo>
                  <a:pt x="7118" y="138975"/>
                </a:lnTo>
                <a:moveTo>
                  <a:pt x="37725" y="174291"/>
                </a:moveTo>
                <a:cubicBezTo>
                  <a:pt x="34561" y="168847"/>
                  <a:pt x="34561" y="162077"/>
                  <a:pt x="37725" y="156633"/>
                </a:cubicBezTo>
                <a:lnTo>
                  <a:pt x="102614" y="44142"/>
                </a:lnTo>
                <a:cubicBezTo>
                  <a:pt x="105778" y="38698"/>
                  <a:pt x="111590" y="35313"/>
                  <a:pt x="117917" y="35313"/>
                </a:cubicBezTo>
                <a:lnTo>
                  <a:pt x="247843" y="35313"/>
                </a:lnTo>
                <a:cubicBezTo>
                  <a:pt x="254170" y="35313"/>
                  <a:pt x="259982" y="38698"/>
                  <a:pt x="263146" y="44142"/>
                </a:cubicBezTo>
                <a:lnTo>
                  <a:pt x="328109" y="156633"/>
                </a:lnTo>
                <a:cubicBezTo>
                  <a:pt x="331273" y="162077"/>
                  <a:pt x="331273" y="168847"/>
                  <a:pt x="328109" y="174291"/>
                </a:cubicBezTo>
                <a:lnTo>
                  <a:pt x="263146" y="286782"/>
                </a:lnTo>
                <a:cubicBezTo>
                  <a:pt x="259982" y="292226"/>
                  <a:pt x="254170" y="295611"/>
                  <a:pt x="247843" y="295611"/>
                </a:cubicBezTo>
                <a:lnTo>
                  <a:pt x="117917" y="295611"/>
                </a:lnTo>
                <a:cubicBezTo>
                  <a:pt x="111590" y="295611"/>
                  <a:pt x="105778" y="292226"/>
                  <a:pt x="102614" y="286782"/>
                </a:cubicBezTo>
                <a:lnTo>
                  <a:pt x="37651" y="174291"/>
                </a:lnTo>
                <a:lnTo>
                  <a:pt x="37725" y="174291"/>
                </a:ln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4037329" y="3212197"/>
            <a:ext cx="3017520" cy="64008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Proverbs connects godly conduct with health and longevity.</a:t>
            </a:r>
            <a:endParaRPr lang="en-US" sz="1300" dirty="0"/>
          </a:p>
        </p:txBody>
      </p:sp>
      <p:sp>
        <p:nvSpPr>
          <p:cNvPr id="15" name="Text 13"/>
          <p:cNvSpPr/>
          <p:nvPr/>
        </p:nvSpPr>
        <p:spPr>
          <a:xfrm>
            <a:off x="4037330" y="2682515"/>
            <a:ext cx="3017520" cy="457200"/>
          </a:xfrm>
          <a:prstGeom prst="rect">
            <a:avLst/>
          </a:prstGeom>
          <a:noFill/>
          <a:ln/>
        </p:spPr>
        <p:txBody>
          <a:bodyPr wrap="square" lIns="0" tIns="0" rIns="0" bIns="0" rtlCol="0" anchor="t"/>
          <a:lstStyle/>
          <a:p>
            <a:pPr marL="0" indent="0" algn="l">
              <a:lnSpc>
                <a:spcPct val="120000"/>
              </a:lnSpc>
              <a:spcBef>
                <a:spcPts val="814"/>
              </a:spcBef>
              <a:buNone/>
            </a:pPr>
            <a:r>
              <a:rPr lang="en-US" sz="1465" b="1" dirty="0">
                <a:solidFill>
                  <a:srgbClr val="000000"/>
                </a:solidFill>
                <a:latin typeface="Raleway" pitchFamily="34" charset="0"/>
                <a:ea typeface="Raleway" pitchFamily="34" charset="-122"/>
                <a:cs typeface="Raleway" pitchFamily="34" charset="-120"/>
              </a:rPr>
              <a:t>Connection to Health and Longevity</a:t>
            </a:r>
            <a:endParaRPr lang="en-US" sz="1465" dirty="0"/>
          </a:p>
        </p:txBody>
      </p:sp>
      <p:sp>
        <p:nvSpPr>
          <p:cNvPr id="16" name="Text 14"/>
          <p:cNvSpPr/>
          <p:nvPr/>
        </p:nvSpPr>
        <p:spPr>
          <a:xfrm>
            <a:off x="4060186" y="2132495"/>
            <a:ext cx="320040" cy="365760"/>
          </a:xfrm>
          <a:custGeom>
            <a:avLst/>
            <a:gdLst/>
            <a:ahLst/>
            <a:cxnLst/>
            <a:rect l="l" t="t" r="r" b="b"/>
            <a:pathLst>
              <a:path w="320040" h="365760">
                <a:moveTo>
                  <a:pt x="0" y="62867"/>
                </a:moveTo>
                <a:cubicBezTo>
                  <a:pt x="0" y="28149"/>
                  <a:pt x="28148" y="4"/>
                  <a:pt x="62865" y="4"/>
                </a:cubicBezTo>
                <a:lnTo>
                  <a:pt x="280035" y="4"/>
                </a:lnTo>
                <a:cubicBezTo>
                  <a:pt x="302108" y="4"/>
                  <a:pt x="320040" y="17933"/>
                  <a:pt x="320040" y="40010"/>
                </a:cubicBezTo>
                <a:lnTo>
                  <a:pt x="320040" y="245750"/>
                </a:lnTo>
                <a:cubicBezTo>
                  <a:pt x="320040" y="261679"/>
                  <a:pt x="310682" y="275468"/>
                  <a:pt x="297180" y="281898"/>
                </a:cubicBezTo>
                <a:lnTo>
                  <a:pt x="297180" y="331477"/>
                </a:lnTo>
                <a:lnTo>
                  <a:pt x="302895" y="331477"/>
                </a:lnTo>
                <a:cubicBezTo>
                  <a:pt x="312397" y="331477"/>
                  <a:pt x="320040" y="339122"/>
                  <a:pt x="320040" y="348624"/>
                </a:cubicBezTo>
                <a:cubicBezTo>
                  <a:pt x="320040" y="358126"/>
                  <a:pt x="312397" y="365771"/>
                  <a:pt x="302895" y="365771"/>
                </a:cubicBezTo>
                <a:lnTo>
                  <a:pt x="57150" y="365771"/>
                </a:lnTo>
                <a:cubicBezTo>
                  <a:pt x="25574" y="365771"/>
                  <a:pt x="0" y="340197"/>
                  <a:pt x="0" y="308621"/>
                </a:cubicBezTo>
                <a:cubicBezTo>
                  <a:pt x="0" y="306693"/>
                  <a:pt x="70" y="304762"/>
                  <a:pt x="285" y="302908"/>
                </a:cubicBezTo>
                <a:lnTo>
                  <a:pt x="0" y="302908"/>
                </a:lnTo>
                <a:lnTo>
                  <a:pt x="0" y="62867"/>
                </a:lnTo>
                <a:moveTo>
                  <a:pt x="57150" y="285750"/>
                </a:moveTo>
                <a:cubicBezTo>
                  <a:pt x="44505" y="285750"/>
                  <a:pt x="34289" y="295966"/>
                  <a:pt x="34289" y="308610"/>
                </a:cubicBezTo>
                <a:cubicBezTo>
                  <a:pt x="34289" y="321254"/>
                  <a:pt x="44505" y="331470"/>
                  <a:pt x="57150" y="331470"/>
                </a:cubicBezTo>
                <a:lnTo>
                  <a:pt x="262890" y="331470"/>
                </a:lnTo>
                <a:lnTo>
                  <a:pt x="262890" y="285750"/>
                </a:lnTo>
                <a:lnTo>
                  <a:pt x="57150" y="285750"/>
                </a:lnTo>
                <a:moveTo>
                  <a:pt x="34289" y="256248"/>
                </a:moveTo>
                <a:cubicBezTo>
                  <a:pt x="41288" y="253175"/>
                  <a:pt x="49005" y="251460"/>
                  <a:pt x="57150" y="251460"/>
                </a:cubicBezTo>
                <a:lnTo>
                  <a:pt x="280035" y="251460"/>
                </a:lnTo>
                <a:cubicBezTo>
                  <a:pt x="283178" y="251460"/>
                  <a:pt x="285751" y="248889"/>
                  <a:pt x="285751" y="245747"/>
                </a:cubicBezTo>
                <a:lnTo>
                  <a:pt x="285751" y="40007"/>
                </a:lnTo>
                <a:cubicBezTo>
                  <a:pt x="285751" y="36865"/>
                  <a:pt x="283178" y="34294"/>
                  <a:pt x="280035" y="34294"/>
                </a:cubicBezTo>
                <a:lnTo>
                  <a:pt x="62865" y="34294"/>
                </a:lnTo>
                <a:cubicBezTo>
                  <a:pt x="47078" y="34294"/>
                  <a:pt x="34289" y="47081"/>
                  <a:pt x="34289" y="62870"/>
                </a:cubicBezTo>
                <a:lnTo>
                  <a:pt x="34289" y="256248"/>
                </a:lnTo>
                <a:moveTo>
                  <a:pt x="108586" y="80010"/>
                </a:moveTo>
                <a:lnTo>
                  <a:pt x="234317" y="80010"/>
                </a:lnTo>
                <a:cubicBezTo>
                  <a:pt x="243819" y="80010"/>
                  <a:pt x="251462" y="87654"/>
                  <a:pt x="251462" y="97157"/>
                </a:cubicBezTo>
                <a:cubicBezTo>
                  <a:pt x="251462" y="106659"/>
                  <a:pt x="243819" y="114304"/>
                  <a:pt x="234317" y="114304"/>
                </a:cubicBezTo>
                <a:lnTo>
                  <a:pt x="108586" y="114304"/>
                </a:lnTo>
                <a:cubicBezTo>
                  <a:pt x="99084" y="114304"/>
                  <a:pt x="91442" y="106659"/>
                  <a:pt x="91442" y="97160"/>
                </a:cubicBezTo>
                <a:cubicBezTo>
                  <a:pt x="91442" y="87658"/>
                  <a:pt x="99084" y="80017"/>
                  <a:pt x="108586" y="80017"/>
                </a:cubicBezTo>
                <a:lnTo>
                  <a:pt x="108586" y="80010"/>
                </a:lnTo>
                <a:moveTo>
                  <a:pt x="108586" y="137160"/>
                </a:moveTo>
                <a:lnTo>
                  <a:pt x="234317" y="137160"/>
                </a:lnTo>
                <a:cubicBezTo>
                  <a:pt x="243819" y="137160"/>
                  <a:pt x="251462" y="144804"/>
                  <a:pt x="251462" y="154307"/>
                </a:cubicBezTo>
                <a:cubicBezTo>
                  <a:pt x="251462" y="163809"/>
                  <a:pt x="243819" y="171454"/>
                  <a:pt x="234317" y="171454"/>
                </a:cubicBezTo>
                <a:lnTo>
                  <a:pt x="108586" y="171454"/>
                </a:lnTo>
                <a:cubicBezTo>
                  <a:pt x="99084" y="171454"/>
                  <a:pt x="91442" y="163809"/>
                  <a:pt x="91442" y="154310"/>
                </a:cubicBezTo>
                <a:cubicBezTo>
                  <a:pt x="91442" y="144808"/>
                  <a:pt x="99084" y="137167"/>
                  <a:pt x="108586" y="137167"/>
                </a:cubicBezTo>
                <a:lnTo>
                  <a:pt x="108586" y="137160"/>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640080" y="2682670"/>
            <a:ext cx="3017520" cy="457200"/>
          </a:xfrm>
          <a:prstGeom prst="rect">
            <a:avLst/>
          </a:prstGeom>
          <a:noFill/>
          <a:ln/>
        </p:spPr>
        <p:txBody>
          <a:bodyPr wrap="square" lIns="0" tIns="0" rIns="0" bIns="0" rtlCol="0" anchor="t"/>
          <a:lstStyle/>
          <a:p>
            <a:pPr marL="0" indent="0" algn="l">
              <a:lnSpc>
                <a:spcPct val="120000"/>
              </a:lnSpc>
              <a:spcBef>
                <a:spcPts val="814"/>
              </a:spcBef>
              <a:buNone/>
            </a:pPr>
            <a:r>
              <a:rPr lang="en-US" sz="1465" b="1" dirty="0">
                <a:solidFill>
                  <a:srgbClr val="000000"/>
                </a:solidFill>
                <a:latin typeface="Raleway" pitchFamily="34" charset="0"/>
                <a:ea typeface="Raleway" pitchFamily="34" charset="-122"/>
                <a:cs typeface="Raleway" pitchFamily="34" charset="-120"/>
              </a:rPr>
              <a:t>Foundation of Wisdom</a:t>
            </a:r>
            <a:endParaRPr lang="en-US" sz="1465" dirty="0"/>
          </a:p>
        </p:txBody>
      </p:sp>
      <p:sp>
        <p:nvSpPr>
          <p:cNvPr id="18" name="Text 16"/>
          <p:cNvSpPr/>
          <p:nvPr/>
        </p:nvSpPr>
        <p:spPr>
          <a:xfrm>
            <a:off x="640080" y="3208657"/>
            <a:ext cx="3017520" cy="64008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Trust in the Lord is the foundation of all wisdom.</a:t>
            </a:r>
            <a:endParaRPr lang="en-US" sz="1300" dirty="0"/>
          </a:p>
        </p:txBody>
      </p:sp>
      <p:sp>
        <p:nvSpPr>
          <p:cNvPr id="19" name="Text 17"/>
          <p:cNvSpPr/>
          <p:nvPr/>
        </p:nvSpPr>
        <p:spPr>
          <a:xfrm>
            <a:off x="662976" y="2139687"/>
            <a:ext cx="319968" cy="365760"/>
          </a:xfrm>
          <a:custGeom>
            <a:avLst/>
            <a:gdLst/>
            <a:ahLst/>
            <a:cxnLst/>
            <a:rect l="l" t="t" r="r" b="b"/>
            <a:pathLst>
              <a:path w="319968" h="365760">
                <a:moveTo>
                  <a:pt x="1750" y="151234"/>
                </a:moveTo>
                <a:lnTo>
                  <a:pt x="58900" y="14074"/>
                </a:lnTo>
                <a:cubicBezTo>
                  <a:pt x="62400" y="5574"/>
                  <a:pt x="70758" y="0"/>
                  <a:pt x="79973" y="0"/>
                </a:cubicBezTo>
                <a:lnTo>
                  <a:pt x="239992" y="0"/>
                </a:lnTo>
                <a:cubicBezTo>
                  <a:pt x="249207" y="0"/>
                  <a:pt x="257565" y="5571"/>
                  <a:pt x="261065" y="14074"/>
                </a:cubicBezTo>
                <a:lnTo>
                  <a:pt x="318215" y="151234"/>
                </a:lnTo>
                <a:cubicBezTo>
                  <a:pt x="321142" y="158308"/>
                  <a:pt x="320359" y="166381"/>
                  <a:pt x="316145" y="172737"/>
                </a:cubicBezTo>
                <a:cubicBezTo>
                  <a:pt x="311931" y="179094"/>
                  <a:pt x="304786" y="182880"/>
                  <a:pt x="297142" y="182880"/>
                </a:cubicBezTo>
                <a:lnTo>
                  <a:pt x="22820" y="182880"/>
                </a:lnTo>
                <a:cubicBezTo>
                  <a:pt x="15176" y="182880"/>
                  <a:pt x="8031" y="179094"/>
                  <a:pt x="3817" y="172737"/>
                </a:cubicBezTo>
                <a:cubicBezTo>
                  <a:pt x="-397" y="166381"/>
                  <a:pt x="-1184" y="158308"/>
                  <a:pt x="1747" y="151234"/>
                </a:cubicBezTo>
                <a:lnTo>
                  <a:pt x="1750" y="151234"/>
                </a:lnTo>
                <a:moveTo>
                  <a:pt x="39970" y="148590"/>
                </a:moveTo>
                <a:lnTo>
                  <a:pt x="280001" y="148590"/>
                </a:lnTo>
                <a:lnTo>
                  <a:pt x="232351" y="34290"/>
                </a:lnTo>
                <a:lnTo>
                  <a:pt x="87620" y="34290"/>
                </a:lnTo>
                <a:lnTo>
                  <a:pt x="39970" y="148590"/>
                </a:lnTo>
                <a:moveTo>
                  <a:pt x="102834" y="223885"/>
                </a:moveTo>
                <a:lnTo>
                  <a:pt x="102834" y="205740"/>
                </a:lnTo>
                <a:lnTo>
                  <a:pt x="137125" y="205740"/>
                </a:lnTo>
                <a:lnTo>
                  <a:pt x="137125" y="223885"/>
                </a:lnTo>
                <a:cubicBezTo>
                  <a:pt x="137125" y="236029"/>
                  <a:pt x="132339" y="246745"/>
                  <a:pt x="125552" y="254532"/>
                </a:cubicBezTo>
                <a:cubicBezTo>
                  <a:pt x="118337" y="262890"/>
                  <a:pt x="102834" y="284393"/>
                  <a:pt x="102834" y="308610"/>
                </a:cubicBezTo>
                <a:cubicBezTo>
                  <a:pt x="102834" y="317326"/>
                  <a:pt x="105477" y="325113"/>
                  <a:pt x="108834" y="331397"/>
                </a:cubicBezTo>
                <a:cubicBezTo>
                  <a:pt x="109263" y="331470"/>
                  <a:pt x="109762" y="331470"/>
                  <a:pt x="110335" y="331470"/>
                </a:cubicBezTo>
                <a:lnTo>
                  <a:pt x="209633" y="331470"/>
                </a:lnTo>
                <a:cubicBezTo>
                  <a:pt x="210206" y="331470"/>
                  <a:pt x="210705" y="331397"/>
                  <a:pt x="211134" y="331397"/>
                </a:cubicBezTo>
                <a:cubicBezTo>
                  <a:pt x="214420" y="325109"/>
                  <a:pt x="217134" y="317322"/>
                  <a:pt x="217134" y="308610"/>
                </a:cubicBezTo>
                <a:cubicBezTo>
                  <a:pt x="217134" y="285534"/>
                  <a:pt x="201346" y="263033"/>
                  <a:pt x="193846" y="254031"/>
                </a:cubicBezTo>
                <a:cubicBezTo>
                  <a:pt x="187274" y="246244"/>
                  <a:pt x="182846" y="235743"/>
                  <a:pt x="182846" y="224028"/>
                </a:cubicBezTo>
                <a:lnTo>
                  <a:pt x="182846" y="205740"/>
                </a:lnTo>
                <a:lnTo>
                  <a:pt x="217137" y="205740"/>
                </a:lnTo>
                <a:lnTo>
                  <a:pt x="217137" y="224028"/>
                </a:lnTo>
                <a:cubicBezTo>
                  <a:pt x="217137" y="226958"/>
                  <a:pt x="218279" y="229745"/>
                  <a:pt x="220138" y="232027"/>
                </a:cubicBezTo>
                <a:cubicBezTo>
                  <a:pt x="228496" y="242027"/>
                  <a:pt x="251428" y="272674"/>
                  <a:pt x="251428" y="308606"/>
                </a:cubicBezTo>
                <a:cubicBezTo>
                  <a:pt x="251428" y="326038"/>
                  <a:pt x="245499" y="340468"/>
                  <a:pt x="239710" y="350541"/>
                </a:cubicBezTo>
                <a:cubicBezTo>
                  <a:pt x="233637" y="361042"/>
                  <a:pt x="221709" y="365756"/>
                  <a:pt x="209637" y="365756"/>
                </a:cubicBezTo>
                <a:lnTo>
                  <a:pt x="110338" y="365756"/>
                </a:lnTo>
                <a:cubicBezTo>
                  <a:pt x="98195" y="365756"/>
                  <a:pt x="86334" y="361042"/>
                  <a:pt x="80264" y="350541"/>
                </a:cubicBezTo>
                <a:cubicBezTo>
                  <a:pt x="74479" y="340468"/>
                  <a:pt x="68547" y="326038"/>
                  <a:pt x="68547" y="308606"/>
                </a:cubicBezTo>
                <a:cubicBezTo>
                  <a:pt x="68547" y="271529"/>
                  <a:pt x="91120" y="241884"/>
                  <a:pt x="99622" y="232097"/>
                </a:cubicBezTo>
                <a:cubicBezTo>
                  <a:pt x="101622" y="229811"/>
                  <a:pt x="102838" y="226881"/>
                  <a:pt x="102838" y="223882"/>
                </a:cubicBezTo>
                <a:lnTo>
                  <a:pt x="102834" y="223885"/>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7434572" y="4400192"/>
            <a:ext cx="4757427" cy="2457807"/>
          </a:xfrm>
          <a:prstGeom prst="rect">
            <a:avLst/>
          </a:prstGeom>
          <a:blipFill>
            <a:blip r:embed="rId4"/>
            <a:srcRect/>
            <a:stretch>
              <a:fillRect t="-65668" b="-65668"/>
            </a:stretch>
          </a:blipFill>
          <a:ln/>
        </p:spPr>
        <p:txBody>
          <a:bodyPr wrap="square" lIns="0" tIns="0" rIns="0" bIns="0" rtlCol="0" anchor="ctr"/>
          <a:lstStyle/>
          <a:p>
            <a:pPr marL="0" indent="0">
              <a:buNone/>
            </a:pPr>
            <a:endParaRPr lang="en-US" dirty="0"/>
          </a:p>
        </p:txBody>
      </p:sp>
      <p:sp>
        <p:nvSpPr>
          <p:cNvPr id="21" name="Text 19"/>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22" name="Text 20"/>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5</a:t>
            </a:r>
            <a:endParaRPr lang="en-US" sz="1000" dirty="0"/>
          </a:p>
        </p:txBody>
      </p:sp>
      <p:sp>
        <p:nvSpPr>
          <p:cNvPr id="23" name="Text 21"/>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4710240"/>
            <a:ext cx="2377440" cy="118656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Inner conflicts arising from a disturbed relationship with God often manifest as physical complaints in believers.</a:t>
            </a:r>
            <a:endParaRPr lang="en-US" sz="1200" dirty="0"/>
          </a:p>
        </p:txBody>
      </p:sp>
      <p:sp>
        <p:nvSpPr>
          <p:cNvPr id="5" name="Text 3"/>
          <p:cNvSpPr/>
          <p:nvPr/>
        </p:nvSpPr>
        <p:spPr>
          <a:xfrm>
            <a:off x="636198" y="4190756"/>
            <a:ext cx="2377440" cy="365760"/>
          </a:xfrm>
          <a:prstGeom prst="rect">
            <a:avLst/>
          </a:prstGeom>
          <a:noFill/>
          <a:ln/>
        </p:spPr>
        <p:txBody>
          <a:bodyPr wrap="square" lIns="0" tIns="0" rIns="0" bIns="0" rtlCol="0" anchor="t"/>
          <a:lstStyle/>
          <a:p>
            <a:pPr marL="0" indent="0" algn="l">
              <a:lnSpc>
                <a:spcPct val="90000"/>
              </a:lnSpc>
              <a:spcBef>
                <a:spcPts val="767"/>
              </a:spcBef>
              <a:buNone/>
            </a:pPr>
            <a:r>
              <a:rPr lang="en-US" sz="1228" b="1" dirty="0">
                <a:solidFill>
                  <a:srgbClr val="000000"/>
                </a:solidFill>
                <a:latin typeface="Raleway" pitchFamily="34" charset="0"/>
                <a:ea typeface="Raleway" pitchFamily="34" charset="-122"/>
                <a:cs typeface="Raleway" pitchFamily="34" charset="-120"/>
              </a:rPr>
              <a:t>Connection Between Inner Conflicts and Physical Complaints</a:t>
            </a:r>
            <a:endParaRPr lang="en-US" sz="1228" dirty="0"/>
          </a:p>
        </p:txBody>
      </p:sp>
      <p:sp>
        <p:nvSpPr>
          <p:cNvPr id="6" name="Text 4"/>
          <p:cNvSpPr/>
          <p:nvPr/>
        </p:nvSpPr>
        <p:spPr>
          <a:xfrm>
            <a:off x="636198" y="647701"/>
            <a:ext cx="9381562" cy="1678940"/>
          </a:xfrm>
          <a:prstGeom prst="rect">
            <a:avLst/>
          </a:prstGeom>
          <a:noFill/>
          <a:ln/>
        </p:spPr>
        <p:txBody>
          <a:bodyPr wrap="square" lIns="0" tIns="0" rIns="0" bIns="0" rtlCol="0" anchor="t"/>
          <a:lstStyle/>
          <a:p>
            <a:pPr marL="0" indent="0" algn="l">
              <a:lnSpc>
                <a:spcPct val="90000"/>
              </a:lnSpc>
              <a:buNone/>
            </a:pPr>
            <a:r>
              <a:rPr lang="en-US" sz="6000" dirty="0">
                <a:solidFill>
                  <a:srgbClr val="000000"/>
                </a:solidFill>
                <a:latin typeface="Lexend Black" pitchFamily="34" charset="0"/>
                <a:ea typeface="Lexend Black" pitchFamily="34" charset="-122"/>
                <a:cs typeface="Lexend Black" pitchFamily="34" charset="-120"/>
              </a:rPr>
              <a:t>Psychosomatic Relationships in Proverbs</a:t>
            </a:r>
            <a:endParaRPr lang="en-US" sz="6000" dirty="0"/>
          </a:p>
        </p:txBody>
      </p:sp>
      <p:sp>
        <p:nvSpPr>
          <p:cNvPr id="7" name="Text 5"/>
          <p:cNvSpPr/>
          <p:nvPr/>
        </p:nvSpPr>
        <p:spPr>
          <a:xfrm>
            <a:off x="3484880" y="4710240"/>
            <a:ext cx="2377440" cy="118656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The Holy Spirit’s guidance brings peace and health to the body.</a:t>
            </a:r>
            <a:endParaRPr lang="en-US" sz="1200" dirty="0"/>
          </a:p>
        </p:txBody>
      </p:sp>
      <p:sp>
        <p:nvSpPr>
          <p:cNvPr id="8" name="Text 6"/>
          <p:cNvSpPr/>
          <p:nvPr/>
        </p:nvSpPr>
        <p:spPr>
          <a:xfrm>
            <a:off x="3480998" y="4190756"/>
            <a:ext cx="2377440" cy="365760"/>
          </a:xfrm>
          <a:prstGeom prst="rect">
            <a:avLst/>
          </a:prstGeom>
          <a:noFill/>
          <a:ln/>
        </p:spPr>
        <p:txBody>
          <a:bodyPr wrap="square" lIns="0" tIns="0" rIns="0" bIns="0" rtlCol="0" anchor="t"/>
          <a:lstStyle/>
          <a:p>
            <a:pPr marL="0" indent="0" algn="l">
              <a:lnSpc>
                <a:spcPct val="90000"/>
              </a:lnSpc>
              <a:spcBef>
                <a:spcPts val="767"/>
              </a:spcBef>
              <a:buNone/>
            </a:pPr>
            <a:r>
              <a:rPr lang="en-US" sz="1228" b="1" dirty="0">
                <a:solidFill>
                  <a:srgbClr val="000000"/>
                </a:solidFill>
                <a:latin typeface="Raleway" pitchFamily="34" charset="0"/>
                <a:ea typeface="Raleway" pitchFamily="34" charset="-122"/>
                <a:cs typeface="Raleway" pitchFamily="34" charset="-120"/>
              </a:rPr>
              <a:t>The Role of the Holy Spirit in Personal Health</a:t>
            </a:r>
            <a:endParaRPr lang="en-US" sz="1228" dirty="0"/>
          </a:p>
        </p:txBody>
      </p:sp>
      <p:sp>
        <p:nvSpPr>
          <p:cNvPr id="9" name="Text 7"/>
          <p:cNvSpPr/>
          <p:nvPr/>
        </p:nvSpPr>
        <p:spPr>
          <a:xfrm>
            <a:off x="6329680" y="4710240"/>
            <a:ext cx="2377440" cy="118656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Living according to the flesh leads to sickness.</a:t>
            </a:r>
            <a:endParaRPr lang="en-US" sz="1200" dirty="0"/>
          </a:p>
        </p:txBody>
      </p:sp>
      <p:sp>
        <p:nvSpPr>
          <p:cNvPr id="10" name="Text 8"/>
          <p:cNvSpPr/>
          <p:nvPr/>
        </p:nvSpPr>
        <p:spPr>
          <a:xfrm>
            <a:off x="6325798" y="4190756"/>
            <a:ext cx="2377440" cy="365760"/>
          </a:xfrm>
          <a:prstGeom prst="rect">
            <a:avLst/>
          </a:prstGeom>
          <a:noFill/>
          <a:ln/>
        </p:spPr>
        <p:txBody>
          <a:bodyPr wrap="square" lIns="0" tIns="0" rIns="0" bIns="0" rtlCol="0" anchor="t"/>
          <a:lstStyle/>
          <a:p>
            <a:pPr marL="0" indent="0" algn="l">
              <a:lnSpc>
                <a:spcPct val="90000"/>
              </a:lnSpc>
              <a:spcBef>
                <a:spcPts val="767"/>
              </a:spcBef>
              <a:buNone/>
            </a:pPr>
            <a:r>
              <a:rPr lang="en-US" sz="1228" b="1" dirty="0">
                <a:solidFill>
                  <a:srgbClr val="000000"/>
                </a:solidFill>
                <a:latin typeface="Raleway" pitchFamily="34" charset="0"/>
                <a:ea typeface="Raleway" pitchFamily="34" charset="-122"/>
                <a:cs typeface="Raleway" pitchFamily="34" charset="-120"/>
              </a:rPr>
              <a:t>Consequences of Living According to the Flesh</a:t>
            </a:r>
            <a:endParaRPr lang="en-US" sz="1228" dirty="0"/>
          </a:p>
        </p:txBody>
      </p:sp>
      <p:sp>
        <p:nvSpPr>
          <p:cNvPr id="11" name="Text 9"/>
          <p:cNvSpPr/>
          <p:nvPr/>
        </p:nvSpPr>
        <p:spPr>
          <a:xfrm>
            <a:off x="9174480" y="4710240"/>
            <a:ext cx="2377440" cy="118656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Proverbs 4:20-22 states: "They are life to those who find them, and healing to all their flesh,” highlighting the spiritual source of much physical health.</a:t>
            </a:r>
            <a:endParaRPr lang="en-US" sz="1200" dirty="0"/>
          </a:p>
        </p:txBody>
      </p:sp>
      <p:sp>
        <p:nvSpPr>
          <p:cNvPr id="12" name="Text 10"/>
          <p:cNvSpPr/>
          <p:nvPr/>
        </p:nvSpPr>
        <p:spPr>
          <a:xfrm>
            <a:off x="9170598" y="4190756"/>
            <a:ext cx="2377440" cy="365760"/>
          </a:xfrm>
          <a:prstGeom prst="rect">
            <a:avLst/>
          </a:prstGeom>
          <a:noFill/>
          <a:ln/>
        </p:spPr>
        <p:txBody>
          <a:bodyPr wrap="square" lIns="0" tIns="0" rIns="0" bIns="0" rtlCol="0" anchor="t"/>
          <a:lstStyle/>
          <a:p>
            <a:pPr marL="0" indent="0" algn="l">
              <a:lnSpc>
                <a:spcPct val="90000"/>
              </a:lnSpc>
              <a:spcBef>
                <a:spcPts val="767"/>
              </a:spcBef>
              <a:buNone/>
            </a:pPr>
            <a:r>
              <a:rPr lang="en-US" sz="1228" b="1" dirty="0">
                <a:solidFill>
                  <a:srgbClr val="000000"/>
                </a:solidFill>
                <a:latin typeface="Raleway" pitchFamily="34" charset="0"/>
                <a:ea typeface="Raleway" pitchFamily="34" charset="-122"/>
                <a:cs typeface="Raleway" pitchFamily="34" charset="-120"/>
              </a:rPr>
              <a:t>Wisdom from Proverbs on Health</a:t>
            </a:r>
            <a:endParaRPr lang="en-US" sz="1228" dirty="0"/>
          </a:p>
        </p:txBody>
      </p:sp>
      <p:sp>
        <p:nvSpPr>
          <p:cNvPr id="13" name="Text 11"/>
          <p:cNvSpPr/>
          <p:nvPr/>
        </p:nvSpPr>
        <p:spPr>
          <a:xfrm>
            <a:off x="6325798" y="3408814"/>
            <a:ext cx="457200" cy="457200"/>
          </a:xfrm>
          <a:custGeom>
            <a:avLst/>
            <a:gdLst/>
            <a:ahLst/>
            <a:cxnLst/>
            <a:rect l="l" t="t" r="r" b="b"/>
            <a:pathLst>
              <a:path w="457200" h="457200">
                <a:moveTo>
                  <a:pt x="328613" y="357188"/>
                </a:moveTo>
                <a:cubicBezTo>
                  <a:pt x="328256" y="342900"/>
                  <a:pt x="335132" y="329326"/>
                  <a:pt x="346827" y="321110"/>
                </a:cubicBezTo>
                <a:cubicBezTo>
                  <a:pt x="389420" y="291287"/>
                  <a:pt x="414338" y="247263"/>
                  <a:pt x="414338" y="200025"/>
                </a:cubicBezTo>
                <a:cubicBezTo>
                  <a:pt x="414338" y="118406"/>
                  <a:pt x="336737" y="42863"/>
                  <a:pt x="228600" y="42863"/>
                </a:cubicBezTo>
                <a:cubicBezTo>
                  <a:pt x="120463" y="42863"/>
                  <a:pt x="42863" y="118406"/>
                  <a:pt x="42863" y="200025"/>
                </a:cubicBezTo>
                <a:cubicBezTo>
                  <a:pt x="42863" y="247263"/>
                  <a:pt x="67775" y="291287"/>
                  <a:pt x="110373" y="321110"/>
                </a:cubicBezTo>
                <a:cubicBezTo>
                  <a:pt x="122072" y="329326"/>
                  <a:pt x="128949" y="342900"/>
                  <a:pt x="128587" y="357188"/>
                </a:cubicBezTo>
                <a:lnTo>
                  <a:pt x="128587" y="357188"/>
                </a:lnTo>
                <a:lnTo>
                  <a:pt x="128587" y="414338"/>
                </a:lnTo>
                <a:lnTo>
                  <a:pt x="171450" y="414338"/>
                </a:lnTo>
                <a:lnTo>
                  <a:pt x="171450" y="392909"/>
                </a:lnTo>
                <a:cubicBezTo>
                  <a:pt x="171450" y="381030"/>
                  <a:pt x="181005" y="371480"/>
                  <a:pt x="192884" y="371480"/>
                </a:cubicBezTo>
                <a:cubicBezTo>
                  <a:pt x="204762" y="371480"/>
                  <a:pt x="214317" y="381035"/>
                  <a:pt x="214317" y="392913"/>
                </a:cubicBezTo>
                <a:lnTo>
                  <a:pt x="214317" y="414347"/>
                </a:lnTo>
                <a:lnTo>
                  <a:pt x="242892" y="414347"/>
                </a:lnTo>
                <a:lnTo>
                  <a:pt x="242892" y="392918"/>
                </a:lnTo>
                <a:cubicBezTo>
                  <a:pt x="242892" y="381040"/>
                  <a:pt x="252448" y="371489"/>
                  <a:pt x="264326" y="371489"/>
                </a:cubicBezTo>
                <a:cubicBezTo>
                  <a:pt x="276204" y="371489"/>
                  <a:pt x="285759" y="381044"/>
                  <a:pt x="285759" y="392922"/>
                </a:cubicBezTo>
                <a:lnTo>
                  <a:pt x="285759" y="414356"/>
                </a:lnTo>
                <a:lnTo>
                  <a:pt x="328622" y="414356"/>
                </a:lnTo>
                <a:lnTo>
                  <a:pt x="328622" y="357206"/>
                </a:lnTo>
                <a:lnTo>
                  <a:pt x="328613" y="357188"/>
                </a:lnTo>
                <a:moveTo>
                  <a:pt x="371475" y="356205"/>
                </a:moveTo>
                <a:cubicBezTo>
                  <a:pt x="371475" y="356561"/>
                  <a:pt x="371475" y="356831"/>
                  <a:pt x="371475" y="357188"/>
                </a:cubicBezTo>
                <a:lnTo>
                  <a:pt x="371475" y="414338"/>
                </a:lnTo>
                <a:cubicBezTo>
                  <a:pt x="371475" y="438002"/>
                  <a:pt x="352277" y="457200"/>
                  <a:pt x="328613" y="457200"/>
                </a:cubicBezTo>
                <a:lnTo>
                  <a:pt x="128588" y="457200"/>
                </a:lnTo>
                <a:cubicBezTo>
                  <a:pt x="104923" y="457200"/>
                  <a:pt x="85725" y="438002"/>
                  <a:pt x="85725" y="414338"/>
                </a:cubicBezTo>
                <a:lnTo>
                  <a:pt x="85725" y="357188"/>
                </a:lnTo>
                <a:cubicBezTo>
                  <a:pt x="85725" y="356831"/>
                  <a:pt x="85725" y="356561"/>
                  <a:pt x="85725" y="356205"/>
                </a:cubicBezTo>
                <a:cubicBezTo>
                  <a:pt x="33485" y="319505"/>
                  <a:pt x="0" y="263155"/>
                  <a:pt x="0" y="200025"/>
                </a:cubicBezTo>
                <a:cubicBezTo>
                  <a:pt x="0" y="89565"/>
                  <a:pt x="102335" y="0"/>
                  <a:pt x="228600" y="0"/>
                </a:cubicBezTo>
                <a:cubicBezTo>
                  <a:pt x="354865" y="0"/>
                  <a:pt x="457200" y="89565"/>
                  <a:pt x="457200" y="200025"/>
                </a:cubicBezTo>
                <a:cubicBezTo>
                  <a:pt x="457200" y="263160"/>
                  <a:pt x="423715" y="319505"/>
                  <a:pt x="371475" y="356205"/>
                </a:cubicBezTo>
                <a:moveTo>
                  <a:pt x="100013" y="228600"/>
                </a:moveTo>
                <a:cubicBezTo>
                  <a:pt x="100013" y="200981"/>
                  <a:pt x="122402" y="178596"/>
                  <a:pt x="150021" y="178596"/>
                </a:cubicBezTo>
                <a:cubicBezTo>
                  <a:pt x="177640" y="178596"/>
                  <a:pt x="200030" y="200985"/>
                  <a:pt x="200030" y="228605"/>
                </a:cubicBezTo>
                <a:cubicBezTo>
                  <a:pt x="200030" y="256224"/>
                  <a:pt x="177640" y="278613"/>
                  <a:pt x="150026" y="278613"/>
                </a:cubicBezTo>
                <a:cubicBezTo>
                  <a:pt x="122406" y="278613"/>
                  <a:pt x="100022" y="256224"/>
                  <a:pt x="100022" y="228609"/>
                </a:cubicBezTo>
                <a:lnTo>
                  <a:pt x="100013" y="228600"/>
                </a:lnTo>
                <a:moveTo>
                  <a:pt x="307184" y="178596"/>
                </a:moveTo>
                <a:cubicBezTo>
                  <a:pt x="334803" y="178596"/>
                  <a:pt x="357192" y="200985"/>
                  <a:pt x="357192" y="228605"/>
                </a:cubicBezTo>
                <a:cubicBezTo>
                  <a:pt x="357192" y="256224"/>
                  <a:pt x="334803" y="278613"/>
                  <a:pt x="307188" y="278613"/>
                </a:cubicBezTo>
                <a:cubicBezTo>
                  <a:pt x="279569" y="278613"/>
                  <a:pt x="257184" y="256224"/>
                  <a:pt x="257184" y="228609"/>
                </a:cubicBezTo>
                <a:cubicBezTo>
                  <a:pt x="257184" y="200990"/>
                  <a:pt x="279573" y="178605"/>
                  <a:pt x="307193" y="178605"/>
                </a:cubicBezTo>
                <a:lnTo>
                  <a:pt x="307184" y="178596"/>
                </a:ln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3480998" y="3410056"/>
            <a:ext cx="457200" cy="454716"/>
          </a:xfrm>
          <a:custGeom>
            <a:avLst/>
            <a:gdLst/>
            <a:ahLst/>
            <a:cxnLst/>
            <a:rect l="l" t="t" r="r" b="b"/>
            <a:pathLst>
              <a:path w="457200" h="454716">
                <a:moveTo>
                  <a:pt x="228851" y="139475"/>
                </a:moveTo>
                <a:cubicBezTo>
                  <a:pt x="229743" y="126257"/>
                  <a:pt x="232692" y="113665"/>
                  <a:pt x="237424" y="101966"/>
                </a:cubicBezTo>
                <a:cubicBezTo>
                  <a:pt x="224385" y="79016"/>
                  <a:pt x="215812" y="52492"/>
                  <a:pt x="214829" y="22486"/>
                </a:cubicBezTo>
                <a:cubicBezTo>
                  <a:pt x="214473" y="12396"/>
                  <a:pt x="208131" y="3288"/>
                  <a:pt x="198397" y="696"/>
                </a:cubicBezTo>
                <a:cubicBezTo>
                  <a:pt x="191613" y="-1091"/>
                  <a:pt x="184288" y="518"/>
                  <a:pt x="179643" y="5875"/>
                </a:cubicBezTo>
                <a:cubicBezTo>
                  <a:pt x="169818" y="17306"/>
                  <a:pt x="156157" y="37218"/>
                  <a:pt x="143744" y="65438"/>
                </a:cubicBezTo>
                <a:cubicBezTo>
                  <a:pt x="155709" y="91334"/>
                  <a:pt x="175981" y="110628"/>
                  <a:pt x="200094" y="125183"/>
                </a:cubicBezTo>
                <a:cubicBezTo>
                  <a:pt x="209471" y="130808"/>
                  <a:pt x="219205" y="135542"/>
                  <a:pt x="228851" y="139471"/>
                </a:cubicBezTo>
                <a:lnTo>
                  <a:pt x="228851" y="139475"/>
                </a:lnTo>
                <a:moveTo>
                  <a:pt x="357178" y="140371"/>
                </a:moveTo>
                <a:cubicBezTo>
                  <a:pt x="357178" y="132482"/>
                  <a:pt x="350782" y="126084"/>
                  <a:pt x="342891" y="126084"/>
                </a:cubicBezTo>
                <a:cubicBezTo>
                  <a:pt x="335000" y="126084"/>
                  <a:pt x="328603" y="132482"/>
                  <a:pt x="328603" y="140371"/>
                </a:cubicBezTo>
                <a:cubicBezTo>
                  <a:pt x="328603" y="148260"/>
                  <a:pt x="335000" y="154658"/>
                  <a:pt x="342891" y="154658"/>
                </a:cubicBezTo>
                <a:cubicBezTo>
                  <a:pt x="350782" y="154658"/>
                  <a:pt x="357178" y="148260"/>
                  <a:pt x="357178" y="140371"/>
                </a:cubicBezTo>
                <a:moveTo>
                  <a:pt x="158123" y="183233"/>
                </a:moveTo>
                <a:cubicBezTo>
                  <a:pt x="199024" y="209129"/>
                  <a:pt x="244209" y="221365"/>
                  <a:pt x="276002" y="225203"/>
                </a:cubicBezTo>
                <a:cubicBezTo>
                  <a:pt x="282074" y="225917"/>
                  <a:pt x="288237" y="224043"/>
                  <a:pt x="292791" y="219933"/>
                </a:cubicBezTo>
                <a:cubicBezTo>
                  <a:pt x="297345" y="215826"/>
                  <a:pt x="300024" y="210020"/>
                  <a:pt x="300024" y="203858"/>
                </a:cubicBezTo>
                <a:lnTo>
                  <a:pt x="300024" y="147419"/>
                </a:lnTo>
                <a:cubicBezTo>
                  <a:pt x="300024" y="119822"/>
                  <a:pt x="322440" y="97409"/>
                  <a:pt x="350032" y="97409"/>
                </a:cubicBezTo>
                <a:lnTo>
                  <a:pt x="405221" y="97409"/>
                </a:lnTo>
                <a:lnTo>
                  <a:pt x="389324" y="121341"/>
                </a:lnTo>
                <a:cubicBezTo>
                  <a:pt x="387002" y="124824"/>
                  <a:pt x="385753" y="129021"/>
                  <a:pt x="385753" y="133218"/>
                </a:cubicBezTo>
                <a:lnTo>
                  <a:pt x="385753" y="261817"/>
                </a:lnTo>
                <a:cubicBezTo>
                  <a:pt x="385753" y="313077"/>
                  <a:pt x="344139" y="354692"/>
                  <a:pt x="292878" y="354692"/>
                </a:cubicBezTo>
                <a:lnTo>
                  <a:pt x="240725" y="354692"/>
                </a:lnTo>
                <a:cubicBezTo>
                  <a:pt x="235901" y="354692"/>
                  <a:pt x="231169" y="356389"/>
                  <a:pt x="227329" y="359426"/>
                </a:cubicBezTo>
                <a:lnTo>
                  <a:pt x="161780" y="411846"/>
                </a:lnTo>
                <a:cubicBezTo>
                  <a:pt x="106235" y="411041"/>
                  <a:pt x="66760" y="384249"/>
                  <a:pt x="48545" y="365765"/>
                </a:cubicBezTo>
                <a:lnTo>
                  <a:pt x="137581" y="341474"/>
                </a:lnTo>
                <a:cubicBezTo>
                  <a:pt x="145527" y="339332"/>
                  <a:pt x="151512" y="332721"/>
                  <a:pt x="153029" y="324595"/>
                </a:cubicBezTo>
                <a:cubicBezTo>
                  <a:pt x="154547" y="316469"/>
                  <a:pt x="151155" y="308252"/>
                  <a:pt x="144544" y="303428"/>
                </a:cubicBezTo>
                <a:cubicBezTo>
                  <a:pt x="111950" y="279942"/>
                  <a:pt x="71405" y="236362"/>
                  <a:pt x="71405" y="161793"/>
                </a:cubicBezTo>
                <a:cubicBezTo>
                  <a:pt x="71405" y="133396"/>
                  <a:pt x="74889" y="112229"/>
                  <a:pt x="79352" y="96513"/>
                </a:cubicBezTo>
                <a:cubicBezTo>
                  <a:pt x="97571" y="135269"/>
                  <a:pt x="126859" y="163402"/>
                  <a:pt x="158118" y="183228"/>
                </a:cubicBezTo>
                <a:lnTo>
                  <a:pt x="158123" y="183233"/>
                </a:lnTo>
                <a:moveTo>
                  <a:pt x="81414" y="26060"/>
                </a:moveTo>
                <a:cubicBezTo>
                  <a:pt x="72571" y="26060"/>
                  <a:pt x="64090" y="30434"/>
                  <a:pt x="59089" y="38205"/>
                </a:cubicBezTo>
                <a:cubicBezTo>
                  <a:pt x="47032" y="56690"/>
                  <a:pt x="28548" y="92321"/>
                  <a:pt x="28548" y="161802"/>
                </a:cubicBezTo>
                <a:cubicBezTo>
                  <a:pt x="28548" y="230832"/>
                  <a:pt x="56944" y="278878"/>
                  <a:pt x="87577" y="310671"/>
                </a:cubicBezTo>
                <a:lnTo>
                  <a:pt x="26316" y="327373"/>
                </a:lnTo>
                <a:cubicBezTo>
                  <a:pt x="14886" y="330497"/>
                  <a:pt x="5774" y="339073"/>
                  <a:pt x="1939" y="350236"/>
                </a:cubicBezTo>
                <a:cubicBezTo>
                  <a:pt x="-1902" y="361400"/>
                  <a:pt x="64" y="373813"/>
                  <a:pt x="7119" y="383281"/>
                </a:cubicBezTo>
                <a:cubicBezTo>
                  <a:pt x="26943" y="409713"/>
                  <a:pt x="82579" y="454721"/>
                  <a:pt x="164290" y="454721"/>
                </a:cubicBezTo>
                <a:cubicBezTo>
                  <a:pt x="172415" y="454721"/>
                  <a:pt x="180274" y="451952"/>
                  <a:pt x="186615" y="446864"/>
                </a:cubicBezTo>
                <a:lnTo>
                  <a:pt x="248237" y="397568"/>
                </a:lnTo>
                <a:lnTo>
                  <a:pt x="292887" y="397568"/>
                </a:lnTo>
                <a:cubicBezTo>
                  <a:pt x="367813" y="397568"/>
                  <a:pt x="428630" y="336754"/>
                  <a:pt x="428630" y="261826"/>
                </a:cubicBezTo>
                <a:lnTo>
                  <a:pt x="428630" y="139748"/>
                </a:lnTo>
                <a:lnTo>
                  <a:pt x="451759" y="105008"/>
                </a:lnTo>
                <a:cubicBezTo>
                  <a:pt x="455330" y="99651"/>
                  <a:pt x="457205" y="93399"/>
                  <a:pt x="457205" y="87056"/>
                </a:cubicBezTo>
                <a:cubicBezTo>
                  <a:pt x="457205" y="69194"/>
                  <a:pt x="442739" y="54639"/>
                  <a:pt x="424789" y="54639"/>
                </a:cubicBezTo>
                <a:lnTo>
                  <a:pt x="350041" y="54639"/>
                </a:lnTo>
                <a:cubicBezTo>
                  <a:pt x="298780" y="54639"/>
                  <a:pt x="257166" y="96255"/>
                  <a:pt x="257166" y="147515"/>
                </a:cubicBezTo>
                <a:lnTo>
                  <a:pt x="257166" y="178326"/>
                </a:lnTo>
                <a:cubicBezTo>
                  <a:pt x="233679" y="172879"/>
                  <a:pt x="206261" y="162875"/>
                  <a:pt x="181079" y="146983"/>
                </a:cubicBezTo>
                <a:cubicBezTo>
                  <a:pt x="146875" y="125370"/>
                  <a:pt x="117939" y="93399"/>
                  <a:pt x="107584" y="47054"/>
                </a:cubicBezTo>
                <a:cubicBezTo>
                  <a:pt x="104905" y="35268"/>
                  <a:pt x="94366" y="26069"/>
                  <a:pt x="81418" y="26069"/>
                </a:cubicBezTo>
                <a:lnTo>
                  <a:pt x="81414" y="26060"/>
                </a:lnTo>
              </a:path>
            </a:pathLst>
          </a:custGeom>
          <a:solidFill>
            <a:srgbClr val="000000"/>
          </a:solidFill>
          <a:ln/>
        </p:spPr>
        <p:txBody>
          <a:bodyPr wrap="square" lIns="0" tIns="0" rIns="0" bIns="0" rtlCol="0" anchor="ctr"/>
          <a:lstStyle/>
          <a:p>
            <a:pPr marL="0" indent="0">
              <a:buNone/>
            </a:pPr>
            <a:endParaRPr lang="en-US" dirty="0"/>
          </a:p>
        </p:txBody>
      </p:sp>
      <p:sp>
        <p:nvSpPr>
          <p:cNvPr id="15" name="Text 13"/>
          <p:cNvSpPr/>
          <p:nvPr/>
        </p:nvSpPr>
        <p:spPr>
          <a:xfrm>
            <a:off x="693348" y="3408814"/>
            <a:ext cx="342900" cy="457200"/>
          </a:xfrm>
          <a:custGeom>
            <a:avLst/>
            <a:gdLst/>
            <a:ahLst/>
            <a:cxnLst/>
            <a:rect l="l" t="t" r="r" b="b"/>
            <a:pathLst>
              <a:path w="342900" h="457200">
                <a:moveTo>
                  <a:pt x="100014" y="42863"/>
                </a:moveTo>
                <a:cubicBezTo>
                  <a:pt x="100014" y="19198"/>
                  <a:pt x="119213" y="0"/>
                  <a:pt x="142876" y="0"/>
                </a:cubicBezTo>
                <a:lnTo>
                  <a:pt x="200027" y="0"/>
                </a:lnTo>
                <a:cubicBezTo>
                  <a:pt x="223691" y="0"/>
                  <a:pt x="242890" y="19198"/>
                  <a:pt x="242890" y="42863"/>
                </a:cubicBezTo>
                <a:lnTo>
                  <a:pt x="242890" y="100013"/>
                </a:lnTo>
                <a:lnTo>
                  <a:pt x="300041" y="100013"/>
                </a:lnTo>
                <a:cubicBezTo>
                  <a:pt x="323704" y="100013"/>
                  <a:pt x="342903" y="119210"/>
                  <a:pt x="342903" y="142875"/>
                </a:cubicBezTo>
                <a:lnTo>
                  <a:pt x="342903" y="200025"/>
                </a:lnTo>
                <a:cubicBezTo>
                  <a:pt x="342903" y="223690"/>
                  <a:pt x="323704" y="242888"/>
                  <a:pt x="300041" y="242888"/>
                </a:cubicBezTo>
                <a:lnTo>
                  <a:pt x="242890" y="242888"/>
                </a:lnTo>
                <a:lnTo>
                  <a:pt x="242890" y="414338"/>
                </a:lnTo>
                <a:cubicBezTo>
                  <a:pt x="242890" y="438002"/>
                  <a:pt x="223691" y="457200"/>
                  <a:pt x="200027" y="457200"/>
                </a:cubicBezTo>
                <a:lnTo>
                  <a:pt x="142876" y="457200"/>
                </a:lnTo>
                <a:cubicBezTo>
                  <a:pt x="119213" y="457200"/>
                  <a:pt x="100014" y="438002"/>
                  <a:pt x="100014" y="414338"/>
                </a:cubicBezTo>
                <a:lnTo>
                  <a:pt x="100014" y="242888"/>
                </a:lnTo>
                <a:lnTo>
                  <a:pt x="42863" y="242888"/>
                </a:lnTo>
                <a:cubicBezTo>
                  <a:pt x="19199" y="242888"/>
                  <a:pt x="0" y="223690"/>
                  <a:pt x="0" y="200025"/>
                </a:cubicBezTo>
                <a:lnTo>
                  <a:pt x="0" y="142875"/>
                </a:lnTo>
                <a:cubicBezTo>
                  <a:pt x="0" y="119210"/>
                  <a:pt x="19199" y="100013"/>
                  <a:pt x="42863" y="100013"/>
                </a:cubicBezTo>
                <a:lnTo>
                  <a:pt x="100014" y="100013"/>
                </a:lnTo>
                <a:lnTo>
                  <a:pt x="100014" y="42863"/>
                </a:lnTo>
                <a:moveTo>
                  <a:pt x="200024" y="42863"/>
                </a:moveTo>
                <a:lnTo>
                  <a:pt x="142873" y="42863"/>
                </a:lnTo>
                <a:lnTo>
                  <a:pt x="142873" y="121446"/>
                </a:lnTo>
                <a:cubicBezTo>
                  <a:pt x="142873" y="133324"/>
                  <a:pt x="133320" y="142880"/>
                  <a:pt x="121441" y="142880"/>
                </a:cubicBezTo>
                <a:lnTo>
                  <a:pt x="42859" y="142880"/>
                </a:lnTo>
                <a:lnTo>
                  <a:pt x="42859" y="200030"/>
                </a:lnTo>
                <a:lnTo>
                  <a:pt x="121441" y="200030"/>
                </a:lnTo>
                <a:cubicBezTo>
                  <a:pt x="133320" y="200030"/>
                  <a:pt x="142873" y="209585"/>
                  <a:pt x="142873" y="221463"/>
                </a:cubicBezTo>
                <a:lnTo>
                  <a:pt x="142873" y="414347"/>
                </a:lnTo>
                <a:lnTo>
                  <a:pt x="200024" y="414347"/>
                </a:lnTo>
                <a:lnTo>
                  <a:pt x="200024" y="221468"/>
                </a:lnTo>
                <a:cubicBezTo>
                  <a:pt x="200024" y="209590"/>
                  <a:pt x="209577" y="200039"/>
                  <a:pt x="221455" y="200039"/>
                </a:cubicBezTo>
                <a:lnTo>
                  <a:pt x="300038" y="200039"/>
                </a:lnTo>
                <a:lnTo>
                  <a:pt x="300038" y="142889"/>
                </a:lnTo>
                <a:lnTo>
                  <a:pt x="221455" y="142889"/>
                </a:lnTo>
                <a:cubicBezTo>
                  <a:pt x="209577" y="142889"/>
                  <a:pt x="200024" y="133333"/>
                  <a:pt x="200024" y="121460"/>
                </a:cubicBezTo>
                <a:lnTo>
                  <a:pt x="200024" y="42863"/>
                </a:lnTo>
              </a:path>
            </a:pathLst>
          </a:custGeom>
          <a:solidFill>
            <a:srgbClr val="000000"/>
          </a:solidFill>
          <a:ln/>
        </p:spPr>
        <p:txBody>
          <a:bodyPr wrap="square" lIns="0" tIns="0" rIns="0" bIns="0" rtlCol="0" anchor="ctr"/>
          <a:lstStyle/>
          <a:p>
            <a:pPr marL="0" indent="0">
              <a:buNone/>
            </a:pPr>
            <a:endParaRPr lang="en-US" dirty="0"/>
          </a:p>
        </p:txBody>
      </p:sp>
      <p:sp>
        <p:nvSpPr>
          <p:cNvPr id="16" name="Text 14"/>
          <p:cNvSpPr/>
          <p:nvPr/>
        </p:nvSpPr>
        <p:spPr>
          <a:xfrm>
            <a:off x="9170598" y="3442176"/>
            <a:ext cx="457200" cy="390476"/>
          </a:xfrm>
          <a:custGeom>
            <a:avLst/>
            <a:gdLst/>
            <a:ahLst/>
            <a:cxnLst/>
            <a:rect l="l" t="t" r="r" b="b"/>
            <a:pathLst>
              <a:path w="457200" h="390476">
                <a:moveTo>
                  <a:pt x="201634" y="379851"/>
                </a:moveTo>
                <a:lnTo>
                  <a:pt x="199403" y="377797"/>
                </a:lnTo>
                <a:lnTo>
                  <a:pt x="42954" y="232513"/>
                </a:lnTo>
                <a:cubicBezTo>
                  <a:pt x="15540" y="207062"/>
                  <a:pt x="0" y="171345"/>
                  <a:pt x="0" y="133929"/>
                </a:cubicBezTo>
                <a:lnTo>
                  <a:pt x="0" y="130981"/>
                </a:lnTo>
                <a:cubicBezTo>
                  <a:pt x="0" y="68115"/>
                  <a:pt x="44650" y="14182"/>
                  <a:pt x="106441" y="2394"/>
                </a:cubicBezTo>
                <a:cubicBezTo>
                  <a:pt x="141622" y="-4393"/>
                  <a:pt x="177608" y="3733"/>
                  <a:pt x="206275" y="23913"/>
                </a:cubicBezTo>
                <a:cubicBezTo>
                  <a:pt x="214313" y="29629"/>
                  <a:pt x="221811" y="36236"/>
                  <a:pt x="228600" y="43827"/>
                </a:cubicBezTo>
                <a:cubicBezTo>
                  <a:pt x="232349" y="39540"/>
                  <a:pt x="236368" y="35611"/>
                  <a:pt x="240656" y="31949"/>
                </a:cubicBezTo>
                <a:cubicBezTo>
                  <a:pt x="243962" y="29091"/>
                  <a:pt x="247354" y="26412"/>
                  <a:pt x="250925" y="23913"/>
                </a:cubicBezTo>
                <a:lnTo>
                  <a:pt x="250925" y="23913"/>
                </a:lnTo>
                <a:cubicBezTo>
                  <a:pt x="279592" y="3733"/>
                  <a:pt x="315578" y="-4393"/>
                  <a:pt x="350759" y="2304"/>
                </a:cubicBezTo>
                <a:cubicBezTo>
                  <a:pt x="412554" y="14092"/>
                  <a:pt x="457200" y="68115"/>
                  <a:pt x="457200" y="130981"/>
                </a:cubicBezTo>
                <a:lnTo>
                  <a:pt x="457200" y="133930"/>
                </a:lnTo>
                <a:cubicBezTo>
                  <a:pt x="457200" y="171345"/>
                  <a:pt x="441664" y="207062"/>
                  <a:pt x="414246" y="232513"/>
                </a:cubicBezTo>
                <a:lnTo>
                  <a:pt x="257797" y="377797"/>
                </a:lnTo>
                <a:lnTo>
                  <a:pt x="255566" y="379851"/>
                </a:lnTo>
                <a:cubicBezTo>
                  <a:pt x="248241" y="386638"/>
                  <a:pt x="238599" y="390476"/>
                  <a:pt x="228600" y="390476"/>
                </a:cubicBezTo>
                <a:cubicBezTo>
                  <a:pt x="218601" y="390476"/>
                  <a:pt x="208954" y="386727"/>
                  <a:pt x="201634" y="379851"/>
                </a:cubicBezTo>
                <a:lnTo>
                  <a:pt x="201634" y="379851"/>
                </a:lnTo>
                <a:moveTo>
                  <a:pt x="213508" y="91243"/>
                </a:moveTo>
                <a:cubicBezTo>
                  <a:pt x="213151" y="90973"/>
                  <a:pt x="212881" y="90618"/>
                  <a:pt x="212616" y="90259"/>
                </a:cubicBezTo>
                <a:lnTo>
                  <a:pt x="196719" y="72398"/>
                </a:lnTo>
                <a:lnTo>
                  <a:pt x="196628" y="72308"/>
                </a:lnTo>
                <a:lnTo>
                  <a:pt x="196628" y="72308"/>
                </a:lnTo>
                <a:cubicBezTo>
                  <a:pt x="175999" y="49181"/>
                  <a:pt x="144836" y="38641"/>
                  <a:pt x="114474" y="44448"/>
                </a:cubicBezTo>
                <a:cubicBezTo>
                  <a:pt x="72859" y="52394"/>
                  <a:pt x="42858" y="88650"/>
                  <a:pt x="42858" y="130977"/>
                </a:cubicBezTo>
                <a:lnTo>
                  <a:pt x="42858" y="133926"/>
                </a:lnTo>
                <a:cubicBezTo>
                  <a:pt x="42858" y="159377"/>
                  <a:pt x="53483" y="183754"/>
                  <a:pt x="72146" y="201076"/>
                </a:cubicBezTo>
                <a:lnTo>
                  <a:pt x="228595" y="346360"/>
                </a:lnTo>
                <a:lnTo>
                  <a:pt x="385045" y="201076"/>
                </a:lnTo>
                <a:cubicBezTo>
                  <a:pt x="403708" y="183750"/>
                  <a:pt x="414333" y="159373"/>
                  <a:pt x="414333" y="133926"/>
                </a:cubicBezTo>
                <a:lnTo>
                  <a:pt x="414333" y="130977"/>
                </a:lnTo>
                <a:cubicBezTo>
                  <a:pt x="414333" y="88740"/>
                  <a:pt x="384327" y="52398"/>
                  <a:pt x="342804" y="44448"/>
                </a:cubicBezTo>
                <a:cubicBezTo>
                  <a:pt x="312441" y="38645"/>
                  <a:pt x="281187" y="49270"/>
                  <a:pt x="260650" y="72308"/>
                </a:cubicBezTo>
                <a:cubicBezTo>
                  <a:pt x="260650" y="72308"/>
                  <a:pt x="260650" y="72308"/>
                  <a:pt x="260558" y="72398"/>
                </a:cubicBezTo>
                <a:cubicBezTo>
                  <a:pt x="260467" y="72488"/>
                  <a:pt x="260558" y="72398"/>
                  <a:pt x="260467" y="72488"/>
                </a:cubicBezTo>
                <a:lnTo>
                  <a:pt x="244570" y="90348"/>
                </a:lnTo>
                <a:cubicBezTo>
                  <a:pt x="244300" y="90704"/>
                  <a:pt x="243944" y="90973"/>
                  <a:pt x="243678" y="91332"/>
                </a:cubicBezTo>
                <a:cubicBezTo>
                  <a:pt x="239660" y="95350"/>
                  <a:pt x="234214" y="97584"/>
                  <a:pt x="228586" y="97584"/>
                </a:cubicBezTo>
                <a:cubicBezTo>
                  <a:pt x="222963" y="97584"/>
                  <a:pt x="217513" y="95350"/>
                  <a:pt x="213494" y="91332"/>
                </a:cubicBezTo>
                <a:lnTo>
                  <a:pt x="213508" y="91243"/>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8" name="Text 16"/>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6</a:t>
            </a:r>
            <a:endParaRPr lang="en-US" sz="1000" dirty="0"/>
          </a:p>
        </p:txBody>
      </p:sp>
      <p:sp>
        <p:nvSpPr>
          <p:cNvPr id="19" name="Text 17"/>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BCB8A7">
                  <a:alpha val="100000"/>
                </a:srgbClr>
              </a:gs>
            </a:gsLst>
            <a:lin ang="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5835072" y="1164978"/>
            <a:ext cx="5455920" cy="756835"/>
          </a:xfrm>
          <a:prstGeom prst="rect">
            <a:avLst/>
          </a:prstGeom>
          <a:noFill/>
          <a:ln/>
        </p:spPr>
        <p:txBody>
          <a:bodyPr wrap="square" lIns="0" tIns="0" rIns="0" bIns="0" rtlCol="0" anchor="t"/>
          <a:lstStyle/>
          <a:p>
            <a:pPr marL="0" indent="0" algn="l">
              <a:lnSpc>
                <a:spcPct val="110000"/>
              </a:lnSpc>
              <a:spcBef>
                <a:spcPts val="1400"/>
              </a:spcBef>
              <a:buNone/>
            </a:pPr>
            <a:r>
              <a:rPr lang="en-US" sz="1400" dirty="0">
                <a:solidFill>
                  <a:srgbClr val="000000"/>
                </a:solidFill>
                <a:latin typeface="Raleway" pitchFamily="34" charset="0"/>
                <a:ea typeface="Raleway" pitchFamily="34" charset="-122"/>
                <a:cs typeface="Raleway" pitchFamily="34" charset="-120"/>
              </a:rPr>
              <a:t>Jesus teaches in Mark 7:21-23 that evil thoughts and defiling actions originate from the heart, thereby influencing a person's behavior and state.</a:t>
            </a:r>
            <a:endParaRPr lang="en-US" sz="1400" dirty="0"/>
          </a:p>
        </p:txBody>
      </p:sp>
      <p:sp>
        <p:nvSpPr>
          <p:cNvPr id="5" name="Text 3"/>
          <p:cNvSpPr/>
          <p:nvPr/>
        </p:nvSpPr>
        <p:spPr>
          <a:xfrm>
            <a:off x="6324600" y="629671"/>
            <a:ext cx="4962510" cy="322816"/>
          </a:xfrm>
          <a:prstGeom prst="rect">
            <a:avLst/>
          </a:prstGeom>
          <a:noFill/>
          <a:ln/>
        </p:spPr>
        <p:txBody>
          <a:bodyPr wrap="square" lIns="0" tIns="0" rIns="0" bIns="0" rtlCol="0" anchor="t"/>
          <a:lstStyle/>
          <a:p>
            <a:pPr marL="0" indent="0" algn="l">
              <a:lnSpc>
                <a:spcPct val="90000"/>
              </a:lnSpc>
              <a:spcBef>
                <a:spcPts val="1000"/>
              </a:spcBef>
              <a:buNone/>
            </a:pPr>
            <a:r>
              <a:rPr lang="en-US" sz="1800" b="1" dirty="0">
                <a:solidFill>
                  <a:srgbClr val="000000"/>
                </a:solidFill>
                <a:latin typeface="Raleway" pitchFamily="34" charset="0"/>
                <a:ea typeface="Raleway" pitchFamily="34" charset="-122"/>
                <a:cs typeface="Raleway" pitchFamily="34" charset="-120"/>
              </a:rPr>
              <a:t>The Heart as a Source of Actions</a:t>
            </a:r>
            <a:endParaRPr lang="en-US" sz="1800" dirty="0"/>
          </a:p>
        </p:txBody>
      </p:sp>
      <p:sp>
        <p:nvSpPr>
          <p:cNvPr id="6" name="Text 4"/>
          <p:cNvSpPr/>
          <p:nvPr/>
        </p:nvSpPr>
        <p:spPr>
          <a:xfrm>
            <a:off x="5835072" y="3177906"/>
            <a:ext cx="5455920" cy="756835"/>
          </a:xfrm>
          <a:prstGeom prst="rect">
            <a:avLst/>
          </a:prstGeom>
          <a:noFill/>
          <a:ln/>
        </p:spPr>
        <p:txBody>
          <a:bodyPr wrap="square" lIns="0" tIns="0" rIns="0" bIns="0" rtlCol="0" anchor="t"/>
          <a:lstStyle/>
          <a:p>
            <a:pPr marL="0" indent="0" algn="l">
              <a:lnSpc>
                <a:spcPct val="110000"/>
              </a:lnSpc>
              <a:spcBef>
                <a:spcPts val="1400"/>
              </a:spcBef>
              <a:buNone/>
            </a:pPr>
            <a:r>
              <a:rPr lang="en-US" sz="1400" dirty="0">
                <a:solidFill>
                  <a:srgbClr val="000000"/>
                </a:solidFill>
                <a:latin typeface="Raleway" pitchFamily="34" charset="0"/>
                <a:ea typeface="Raleway" pitchFamily="34" charset="-122"/>
                <a:cs typeface="Raleway" pitchFamily="34" charset="-120"/>
              </a:rPr>
              <a:t>Proverbs 14:30 highlights the contrast between a tranquil heart, which promotes physical vitality, and envy that causes physical deterioration, such as 'rotting bones'.</a:t>
            </a:r>
            <a:endParaRPr lang="en-US" sz="1400" dirty="0"/>
          </a:p>
        </p:txBody>
      </p:sp>
      <p:sp>
        <p:nvSpPr>
          <p:cNvPr id="7" name="Text 5"/>
          <p:cNvSpPr/>
          <p:nvPr/>
        </p:nvSpPr>
        <p:spPr>
          <a:xfrm>
            <a:off x="6324600" y="2642599"/>
            <a:ext cx="4962510" cy="322816"/>
          </a:xfrm>
          <a:prstGeom prst="rect">
            <a:avLst/>
          </a:prstGeom>
          <a:noFill/>
          <a:ln/>
        </p:spPr>
        <p:txBody>
          <a:bodyPr wrap="square" lIns="0" tIns="0" rIns="0" bIns="0" rtlCol="0" anchor="t"/>
          <a:lstStyle/>
          <a:p>
            <a:pPr marL="0" indent="0" algn="l">
              <a:lnSpc>
                <a:spcPct val="90000"/>
              </a:lnSpc>
              <a:spcBef>
                <a:spcPts val="1000"/>
              </a:spcBef>
              <a:buNone/>
            </a:pPr>
            <a:r>
              <a:rPr lang="en-US" sz="1800" b="1" dirty="0">
                <a:solidFill>
                  <a:srgbClr val="000000"/>
                </a:solidFill>
                <a:latin typeface="Raleway" pitchFamily="34" charset="0"/>
                <a:ea typeface="Raleway" pitchFamily="34" charset="-122"/>
                <a:cs typeface="Raleway" pitchFamily="34" charset="-120"/>
              </a:rPr>
              <a:t>Psychosomatic Influence of the Heart</a:t>
            </a:r>
            <a:endParaRPr lang="en-US" sz="1800" dirty="0"/>
          </a:p>
        </p:txBody>
      </p:sp>
      <p:sp>
        <p:nvSpPr>
          <p:cNvPr id="8" name="Text 6"/>
          <p:cNvSpPr/>
          <p:nvPr/>
        </p:nvSpPr>
        <p:spPr>
          <a:xfrm>
            <a:off x="5835072" y="5139965"/>
            <a:ext cx="5455920" cy="756835"/>
          </a:xfrm>
          <a:prstGeom prst="rect">
            <a:avLst/>
          </a:prstGeom>
          <a:noFill/>
          <a:ln/>
        </p:spPr>
        <p:txBody>
          <a:bodyPr wrap="square" lIns="0" tIns="0" rIns="0" bIns="0" rtlCol="0" anchor="t"/>
          <a:lstStyle/>
          <a:p>
            <a:pPr marL="0" indent="0" algn="l">
              <a:lnSpc>
                <a:spcPct val="110000"/>
              </a:lnSpc>
              <a:spcBef>
                <a:spcPts val="1400"/>
              </a:spcBef>
              <a:buNone/>
            </a:pPr>
            <a:r>
              <a:rPr lang="en-US" sz="1400" dirty="0">
                <a:solidFill>
                  <a:srgbClr val="000000"/>
                </a:solidFill>
                <a:latin typeface="Raleway" pitchFamily="34" charset="0"/>
                <a:ea typeface="Raleway" pitchFamily="34" charset="-122"/>
                <a:cs typeface="Raleway" pitchFamily="34" charset="-120"/>
              </a:rPr>
              <a:t>Sin and guilt, originating in the heart, manifest as tension and ill-effects on the body, showcasing the heart's role in overall health and behavior.</a:t>
            </a:r>
            <a:endParaRPr lang="en-US" sz="1400" dirty="0"/>
          </a:p>
        </p:txBody>
      </p:sp>
      <p:sp>
        <p:nvSpPr>
          <p:cNvPr id="9" name="Text 7"/>
          <p:cNvSpPr/>
          <p:nvPr/>
        </p:nvSpPr>
        <p:spPr>
          <a:xfrm>
            <a:off x="6324600" y="4604658"/>
            <a:ext cx="4962510" cy="322816"/>
          </a:xfrm>
          <a:prstGeom prst="rect">
            <a:avLst/>
          </a:prstGeom>
          <a:noFill/>
          <a:ln/>
        </p:spPr>
        <p:txBody>
          <a:bodyPr wrap="square" lIns="0" tIns="0" rIns="0" bIns="0" rtlCol="0" anchor="t"/>
          <a:lstStyle/>
          <a:p>
            <a:pPr marL="0" indent="0" algn="l">
              <a:lnSpc>
                <a:spcPct val="90000"/>
              </a:lnSpc>
              <a:spcBef>
                <a:spcPts val="1000"/>
              </a:spcBef>
              <a:buNone/>
            </a:pPr>
            <a:r>
              <a:rPr lang="en-US" sz="1800" b="1" dirty="0">
                <a:solidFill>
                  <a:srgbClr val="000000"/>
                </a:solidFill>
                <a:latin typeface="Raleway" pitchFamily="34" charset="0"/>
                <a:ea typeface="Raleway" pitchFamily="34" charset="-122"/>
                <a:cs typeface="Raleway" pitchFamily="34" charset="-120"/>
              </a:rPr>
              <a:t>Spiritual and Physical Connection</a:t>
            </a:r>
            <a:endParaRPr lang="en-US" sz="1800" dirty="0"/>
          </a:p>
        </p:txBody>
      </p:sp>
      <p:sp>
        <p:nvSpPr>
          <p:cNvPr id="10" name="Text 8"/>
          <p:cNvSpPr/>
          <p:nvPr/>
        </p:nvSpPr>
        <p:spPr>
          <a:xfrm>
            <a:off x="5831190" y="4655361"/>
            <a:ext cx="320040" cy="192024"/>
          </a:xfrm>
          <a:custGeom>
            <a:avLst/>
            <a:gdLst/>
            <a:ahLst/>
            <a:cxnLst/>
            <a:rect l="l" t="t" r="r" b="b"/>
            <a:pathLst>
              <a:path w="320040" h="192024">
                <a:moveTo>
                  <a:pt x="71958" y="0"/>
                </a:moveTo>
                <a:cubicBezTo>
                  <a:pt x="32202" y="0"/>
                  <a:pt x="0" y="32204"/>
                  <a:pt x="0" y="71959"/>
                </a:cubicBezTo>
                <a:cubicBezTo>
                  <a:pt x="0" y="109815"/>
                  <a:pt x="29354" y="141218"/>
                  <a:pt x="67157" y="143718"/>
                </a:cubicBezTo>
                <a:lnTo>
                  <a:pt x="71209" y="143968"/>
                </a:lnTo>
                <a:cubicBezTo>
                  <a:pt x="77808" y="144417"/>
                  <a:pt x="83559" y="139417"/>
                  <a:pt x="83959" y="132817"/>
                </a:cubicBezTo>
                <a:cubicBezTo>
                  <a:pt x="84359" y="126217"/>
                  <a:pt x="79408" y="120466"/>
                  <a:pt x="72758" y="120065"/>
                </a:cubicBezTo>
                <a:lnTo>
                  <a:pt x="68706" y="119815"/>
                </a:lnTo>
                <a:cubicBezTo>
                  <a:pt x="43554" y="118116"/>
                  <a:pt x="24000" y="97162"/>
                  <a:pt x="24000" y="71959"/>
                </a:cubicBezTo>
                <a:cubicBezTo>
                  <a:pt x="24000" y="45506"/>
                  <a:pt x="45452" y="24003"/>
                  <a:pt x="71955" y="24003"/>
                </a:cubicBezTo>
                <a:lnTo>
                  <a:pt x="152115" y="24003"/>
                </a:lnTo>
                <a:cubicBezTo>
                  <a:pt x="178569" y="24003"/>
                  <a:pt x="200070" y="45456"/>
                  <a:pt x="200070" y="71959"/>
                </a:cubicBezTo>
                <a:cubicBezTo>
                  <a:pt x="200070" y="97212"/>
                  <a:pt x="180518" y="118114"/>
                  <a:pt x="155315" y="119765"/>
                </a:cubicBezTo>
                <a:lnTo>
                  <a:pt x="151264" y="120015"/>
                </a:lnTo>
                <a:cubicBezTo>
                  <a:pt x="144664" y="120464"/>
                  <a:pt x="139662" y="126165"/>
                  <a:pt x="140062" y="132767"/>
                </a:cubicBezTo>
                <a:cubicBezTo>
                  <a:pt x="140462" y="139367"/>
                  <a:pt x="146213" y="144369"/>
                  <a:pt x="152813" y="143918"/>
                </a:cubicBezTo>
                <a:lnTo>
                  <a:pt x="156864" y="143668"/>
                </a:lnTo>
                <a:cubicBezTo>
                  <a:pt x="194671" y="141168"/>
                  <a:pt x="224021" y="109765"/>
                  <a:pt x="224021" y="71909"/>
                </a:cubicBezTo>
                <a:cubicBezTo>
                  <a:pt x="224021" y="32204"/>
                  <a:pt x="191816" y="0"/>
                  <a:pt x="152064" y="0"/>
                </a:cubicBezTo>
                <a:lnTo>
                  <a:pt x="71958" y="0"/>
                </a:lnTo>
                <a:moveTo>
                  <a:pt x="248082" y="192024"/>
                </a:moveTo>
                <a:cubicBezTo>
                  <a:pt x="287838" y="192024"/>
                  <a:pt x="320040" y="159820"/>
                  <a:pt x="320040" y="120065"/>
                </a:cubicBezTo>
                <a:cubicBezTo>
                  <a:pt x="320040" y="82209"/>
                  <a:pt x="290686" y="50806"/>
                  <a:pt x="252883" y="48306"/>
                </a:cubicBezTo>
                <a:lnTo>
                  <a:pt x="248831" y="48056"/>
                </a:lnTo>
                <a:cubicBezTo>
                  <a:pt x="242229" y="47607"/>
                  <a:pt x="236481" y="52607"/>
                  <a:pt x="236081" y="59257"/>
                </a:cubicBezTo>
                <a:cubicBezTo>
                  <a:pt x="235681" y="65908"/>
                  <a:pt x="240632" y="71608"/>
                  <a:pt x="247231" y="72009"/>
                </a:cubicBezTo>
                <a:lnTo>
                  <a:pt x="251283" y="72259"/>
                </a:lnTo>
                <a:cubicBezTo>
                  <a:pt x="276486" y="73958"/>
                  <a:pt x="296037" y="94862"/>
                  <a:pt x="296037" y="120065"/>
                </a:cubicBezTo>
                <a:cubicBezTo>
                  <a:pt x="296037" y="146518"/>
                  <a:pt x="274585" y="168021"/>
                  <a:pt x="248082" y="168021"/>
                </a:cubicBezTo>
                <a:lnTo>
                  <a:pt x="167973" y="168021"/>
                </a:lnTo>
                <a:cubicBezTo>
                  <a:pt x="141470" y="168021"/>
                  <a:pt x="120018" y="146568"/>
                  <a:pt x="120018" y="120065"/>
                </a:cubicBezTo>
                <a:cubicBezTo>
                  <a:pt x="120018" y="94812"/>
                  <a:pt x="139569" y="73910"/>
                  <a:pt x="164773" y="72209"/>
                </a:cubicBezTo>
                <a:lnTo>
                  <a:pt x="168322" y="71959"/>
                </a:lnTo>
                <a:cubicBezTo>
                  <a:pt x="174924" y="71510"/>
                  <a:pt x="179923" y="65809"/>
                  <a:pt x="179472" y="59157"/>
                </a:cubicBezTo>
                <a:cubicBezTo>
                  <a:pt x="179021" y="52505"/>
                  <a:pt x="173321" y="47555"/>
                  <a:pt x="166670" y="48006"/>
                </a:cubicBezTo>
                <a:lnTo>
                  <a:pt x="163121" y="48256"/>
                </a:lnTo>
                <a:cubicBezTo>
                  <a:pt x="125366" y="50806"/>
                  <a:pt x="96012" y="82209"/>
                  <a:pt x="96012" y="120065"/>
                </a:cubicBezTo>
                <a:cubicBezTo>
                  <a:pt x="96012" y="159819"/>
                  <a:pt x="128214" y="192024"/>
                  <a:pt x="167970" y="192024"/>
                </a:cubicBezTo>
                <a:lnTo>
                  <a:pt x="248082" y="192024"/>
                </a:ln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5831190" y="2711106"/>
            <a:ext cx="320040" cy="177800"/>
          </a:xfrm>
          <a:custGeom>
            <a:avLst/>
            <a:gdLst/>
            <a:ahLst/>
            <a:cxnLst/>
            <a:rect l="l" t="t" r="r" b="b"/>
            <a:pathLst>
              <a:path w="320040" h="177800">
                <a:moveTo>
                  <a:pt x="70786" y="45006"/>
                </a:moveTo>
                <a:cubicBezTo>
                  <a:pt x="68953" y="34561"/>
                  <a:pt x="59841" y="26672"/>
                  <a:pt x="48896" y="26672"/>
                </a:cubicBezTo>
                <a:cubicBezTo>
                  <a:pt x="36616" y="26672"/>
                  <a:pt x="26672" y="36618"/>
                  <a:pt x="26672" y="48897"/>
                </a:cubicBezTo>
                <a:cubicBezTo>
                  <a:pt x="26672" y="55397"/>
                  <a:pt x="29396" y="61176"/>
                  <a:pt x="33895" y="65288"/>
                </a:cubicBezTo>
                <a:cubicBezTo>
                  <a:pt x="47676" y="77956"/>
                  <a:pt x="47676" y="99847"/>
                  <a:pt x="33895" y="112517"/>
                </a:cubicBezTo>
                <a:cubicBezTo>
                  <a:pt x="29450" y="116628"/>
                  <a:pt x="26672" y="122408"/>
                  <a:pt x="26672" y="128908"/>
                </a:cubicBezTo>
                <a:cubicBezTo>
                  <a:pt x="26672" y="141187"/>
                  <a:pt x="36619" y="151133"/>
                  <a:pt x="48896" y="151133"/>
                </a:cubicBezTo>
                <a:cubicBezTo>
                  <a:pt x="59841" y="151133"/>
                  <a:pt x="68953" y="143188"/>
                  <a:pt x="70786" y="132797"/>
                </a:cubicBezTo>
                <a:cubicBezTo>
                  <a:pt x="73177" y="119128"/>
                  <a:pt x="85067" y="106684"/>
                  <a:pt x="101680" y="106684"/>
                </a:cubicBezTo>
                <a:lnTo>
                  <a:pt x="218360" y="106684"/>
                </a:lnTo>
                <a:cubicBezTo>
                  <a:pt x="234973" y="106684"/>
                  <a:pt x="246863" y="119130"/>
                  <a:pt x="249254" y="132797"/>
                </a:cubicBezTo>
                <a:cubicBezTo>
                  <a:pt x="251087" y="143243"/>
                  <a:pt x="260199" y="151133"/>
                  <a:pt x="271144" y="151133"/>
                </a:cubicBezTo>
                <a:cubicBezTo>
                  <a:pt x="283424" y="151133"/>
                  <a:pt x="293368" y="141187"/>
                  <a:pt x="293368" y="128908"/>
                </a:cubicBezTo>
                <a:cubicBezTo>
                  <a:pt x="293368" y="122408"/>
                  <a:pt x="290644" y="116630"/>
                  <a:pt x="286145" y="112517"/>
                </a:cubicBezTo>
                <a:cubicBezTo>
                  <a:pt x="272364" y="99849"/>
                  <a:pt x="272364" y="77958"/>
                  <a:pt x="286145" y="65290"/>
                </a:cubicBezTo>
                <a:cubicBezTo>
                  <a:pt x="290590" y="61177"/>
                  <a:pt x="293368" y="55399"/>
                  <a:pt x="293368" y="48898"/>
                </a:cubicBezTo>
                <a:cubicBezTo>
                  <a:pt x="293368" y="36620"/>
                  <a:pt x="283421" y="26674"/>
                  <a:pt x="271144" y="26674"/>
                </a:cubicBezTo>
                <a:cubicBezTo>
                  <a:pt x="260199" y="26674"/>
                  <a:pt x="251087" y="34619"/>
                  <a:pt x="249254" y="45008"/>
                </a:cubicBezTo>
                <a:cubicBezTo>
                  <a:pt x="246863" y="58678"/>
                  <a:pt x="234973" y="71124"/>
                  <a:pt x="218360" y="71124"/>
                </a:cubicBezTo>
                <a:lnTo>
                  <a:pt x="101680" y="71124"/>
                </a:lnTo>
                <a:cubicBezTo>
                  <a:pt x="85067" y="71124"/>
                  <a:pt x="73177" y="58678"/>
                  <a:pt x="70786" y="45008"/>
                </a:cubicBezTo>
                <a:lnTo>
                  <a:pt x="70786" y="45006"/>
                </a:lnTo>
                <a:moveTo>
                  <a:pt x="97068" y="40394"/>
                </a:moveTo>
                <a:cubicBezTo>
                  <a:pt x="97459" y="42672"/>
                  <a:pt x="99347" y="44450"/>
                  <a:pt x="101680" y="44450"/>
                </a:cubicBezTo>
                <a:lnTo>
                  <a:pt x="218360" y="44450"/>
                </a:lnTo>
                <a:cubicBezTo>
                  <a:pt x="220639" y="44450"/>
                  <a:pt x="222581" y="42672"/>
                  <a:pt x="222972" y="40394"/>
                </a:cubicBezTo>
                <a:cubicBezTo>
                  <a:pt x="226972" y="17448"/>
                  <a:pt x="247029" y="0"/>
                  <a:pt x="271144" y="0"/>
                </a:cubicBezTo>
                <a:cubicBezTo>
                  <a:pt x="298146" y="0"/>
                  <a:pt x="320040" y="21893"/>
                  <a:pt x="320040" y="48895"/>
                </a:cubicBezTo>
                <a:cubicBezTo>
                  <a:pt x="320040" y="63174"/>
                  <a:pt x="313927" y="76010"/>
                  <a:pt x="304204" y="84955"/>
                </a:cubicBezTo>
                <a:cubicBezTo>
                  <a:pt x="301926" y="87010"/>
                  <a:pt x="301926" y="90788"/>
                  <a:pt x="304204" y="92845"/>
                </a:cubicBezTo>
                <a:cubicBezTo>
                  <a:pt x="313927" y="101791"/>
                  <a:pt x="320040" y="114626"/>
                  <a:pt x="320040" y="128905"/>
                </a:cubicBezTo>
                <a:cubicBezTo>
                  <a:pt x="320040" y="155908"/>
                  <a:pt x="298149" y="177800"/>
                  <a:pt x="271144" y="177800"/>
                </a:cubicBezTo>
                <a:cubicBezTo>
                  <a:pt x="247029" y="177800"/>
                  <a:pt x="226972" y="160354"/>
                  <a:pt x="222972" y="137406"/>
                </a:cubicBezTo>
                <a:cubicBezTo>
                  <a:pt x="222582" y="135128"/>
                  <a:pt x="220693" y="133350"/>
                  <a:pt x="218360" y="133350"/>
                </a:cubicBezTo>
                <a:lnTo>
                  <a:pt x="101680" y="133350"/>
                </a:lnTo>
                <a:cubicBezTo>
                  <a:pt x="99401" y="133350"/>
                  <a:pt x="97459" y="135128"/>
                  <a:pt x="97068" y="137406"/>
                </a:cubicBezTo>
                <a:cubicBezTo>
                  <a:pt x="93068" y="160353"/>
                  <a:pt x="73011" y="177800"/>
                  <a:pt x="48896" y="177800"/>
                </a:cubicBezTo>
                <a:cubicBezTo>
                  <a:pt x="21894" y="177800"/>
                  <a:pt x="0" y="155909"/>
                  <a:pt x="0" y="128905"/>
                </a:cubicBezTo>
                <a:cubicBezTo>
                  <a:pt x="0" y="114626"/>
                  <a:pt x="6113" y="101791"/>
                  <a:pt x="15836" y="92845"/>
                </a:cubicBezTo>
                <a:cubicBezTo>
                  <a:pt x="18114" y="90790"/>
                  <a:pt x="18114" y="87012"/>
                  <a:pt x="15836" y="84956"/>
                </a:cubicBezTo>
                <a:cubicBezTo>
                  <a:pt x="6113" y="76011"/>
                  <a:pt x="0" y="63176"/>
                  <a:pt x="0" y="48897"/>
                </a:cubicBezTo>
                <a:cubicBezTo>
                  <a:pt x="0" y="21894"/>
                  <a:pt x="21891" y="2"/>
                  <a:pt x="48896" y="2"/>
                </a:cubicBezTo>
                <a:cubicBezTo>
                  <a:pt x="73011" y="2"/>
                  <a:pt x="93068" y="17449"/>
                  <a:pt x="97068" y="40396"/>
                </a:cubicBezTo>
                <a:lnTo>
                  <a:pt x="97068" y="40394"/>
                </a:lnTo>
              </a:path>
            </a:pathLst>
          </a:custGeom>
          <a:solidFill>
            <a:srgbClr val="000000"/>
          </a:solidFill>
          <a:ln/>
        </p:spPr>
        <p:txBody>
          <a:bodyPr wrap="square" lIns="0" tIns="0" rIns="0" bIns="0" rtlCol="0" anchor="ctr"/>
          <a:lstStyle/>
          <a:p>
            <a:pPr marL="0" indent="0">
              <a:buNone/>
            </a:pPr>
            <a:endParaRPr lang="en-US" dirty="0"/>
          </a:p>
        </p:txBody>
      </p:sp>
      <p:sp>
        <p:nvSpPr>
          <p:cNvPr id="12" name="Text 10"/>
          <p:cNvSpPr/>
          <p:nvPr/>
        </p:nvSpPr>
        <p:spPr>
          <a:xfrm>
            <a:off x="5831190" y="657016"/>
            <a:ext cx="320040" cy="273333"/>
          </a:xfrm>
          <a:custGeom>
            <a:avLst/>
            <a:gdLst/>
            <a:ahLst/>
            <a:cxnLst/>
            <a:rect l="l" t="t" r="r" b="b"/>
            <a:pathLst>
              <a:path w="320040" h="273333">
                <a:moveTo>
                  <a:pt x="141144" y="265896"/>
                </a:moveTo>
                <a:lnTo>
                  <a:pt x="139582" y="264458"/>
                </a:lnTo>
                <a:lnTo>
                  <a:pt x="30068" y="162759"/>
                </a:lnTo>
                <a:cubicBezTo>
                  <a:pt x="10878" y="144943"/>
                  <a:pt x="0" y="119941"/>
                  <a:pt x="0" y="93750"/>
                </a:cubicBezTo>
                <a:lnTo>
                  <a:pt x="0" y="91687"/>
                </a:lnTo>
                <a:cubicBezTo>
                  <a:pt x="0" y="47680"/>
                  <a:pt x="31255" y="9927"/>
                  <a:pt x="74509" y="1675"/>
                </a:cubicBezTo>
                <a:cubicBezTo>
                  <a:pt x="99136" y="-3075"/>
                  <a:pt x="124326" y="2613"/>
                  <a:pt x="144393" y="16739"/>
                </a:cubicBezTo>
                <a:cubicBezTo>
                  <a:pt x="150019" y="20740"/>
                  <a:pt x="155268" y="25365"/>
                  <a:pt x="160020" y="30679"/>
                </a:cubicBezTo>
                <a:cubicBezTo>
                  <a:pt x="162644" y="27678"/>
                  <a:pt x="165458" y="24928"/>
                  <a:pt x="168460" y="22364"/>
                </a:cubicBezTo>
                <a:cubicBezTo>
                  <a:pt x="170773" y="20363"/>
                  <a:pt x="173148" y="18488"/>
                  <a:pt x="175648" y="16739"/>
                </a:cubicBezTo>
                <a:lnTo>
                  <a:pt x="175648" y="16739"/>
                </a:lnTo>
                <a:cubicBezTo>
                  <a:pt x="195714" y="2613"/>
                  <a:pt x="220905" y="-3075"/>
                  <a:pt x="245532" y="1613"/>
                </a:cubicBezTo>
                <a:cubicBezTo>
                  <a:pt x="288788" y="9865"/>
                  <a:pt x="320040" y="47680"/>
                  <a:pt x="320040" y="91687"/>
                </a:cubicBezTo>
                <a:lnTo>
                  <a:pt x="320040" y="93751"/>
                </a:lnTo>
                <a:cubicBezTo>
                  <a:pt x="320040" y="119941"/>
                  <a:pt x="309165" y="144943"/>
                  <a:pt x="289972" y="162759"/>
                </a:cubicBezTo>
                <a:lnTo>
                  <a:pt x="180458" y="264458"/>
                </a:lnTo>
                <a:lnTo>
                  <a:pt x="178896" y="265896"/>
                </a:lnTo>
                <a:cubicBezTo>
                  <a:pt x="173769" y="270646"/>
                  <a:pt x="167019" y="273333"/>
                  <a:pt x="160020" y="273333"/>
                </a:cubicBezTo>
                <a:cubicBezTo>
                  <a:pt x="153021" y="273333"/>
                  <a:pt x="146268" y="270709"/>
                  <a:pt x="141144" y="265896"/>
                </a:cubicBezTo>
                <a:lnTo>
                  <a:pt x="141144" y="265896"/>
                </a:lnTo>
                <a:moveTo>
                  <a:pt x="149455" y="63870"/>
                </a:moveTo>
                <a:cubicBezTo>
                  <a:pt x="149206" y="63681"/>
                  <a:pt x="149017" y="63432"/>
                  <a:pt x="148831" y="63181"/>
                </a:cubicBezTo>
                <a:lnTo>
                  <a:pt x="137704" y="50679"/>
                </a:lnTo>
                <a:lnTo>
                  <a:pt x="137640" y="50616"/>
                </a:lnTo>
                <a:lnTo>
                  <a:pt x="137640" y="50616"/>
                </a:lnTo>
                <a:cubicBezTo>
                  <a:pt x="123199" y="34426"/>
                  <a:pt x="101385" y="27049"/>
                  <a:pt x="80132" y="31114"/>
                </a:cubicBezTo>
                <a:cubicBezTo>
                  <a:pt x="51002" y="36676"/>
                  <a:pt x="30001" y="62055"/>
                  <a:pt x="30001" y="91684"/>
                </a:cubicBezTo>
                <a:lnTo>
                  <a:pt x="30001" y="93748"/>
                </a:lnTo>
                <a:cubicBezTo>
                  <a:pt x="30001" y="111564"/>
                  <a:pt x="37438" y="128628"/>
                  <a:pt x="50502" y="140753"/>
                </a:cubicBezTo>
                <a:lnTo>
                  <a:pt x="160017" y="242452"/>
                </a:lnTo>
                <a:lnTo>
                  <a:pt x="269531" y="140753"/>
                </a:lnTo>
                <a:cubicBezTo>
                  <a:pt x="282595" y="128625"/>
                  <a:pt x="290033" y="111561"/>
                  <a:pt x="290033" y="93748"/>
                </a:cubicBezTo>
                <a:lnTo>
                  <a:pt x="290033" y="91684"/>
                </a:lnTo>
                <a:cubicBezTo>
                  <a:pt x="290033" y="62118"/>
                  <a:pt x="269029" y="36679"/>
                  <a:pt x="239963" y="31114"/>
                </a:cubicBezTo>
                <a:cubicBezTo>
                  <a:pt x="218709" y="27052"/>
                  <a:pt x="196831" y="34489"/>
                  <a:pt x="182455" y="50616"/>
                </a:cubicBezTo>
                <a:cubicBezTo>
                  <a:pt x="182455" y="50616"/>
                  <a:pt x="182455" y="50616"/>
                  <a:pt x="182391" y="50679"/>
                </a:cubicBezTo>
                <a:cubicBezTo>
                  <a:pt x="182327" y="50742"/>
                  <a:pt x="182391" y="50679"/>
                  <a:pt x="182327" y="50742"/>
                </a:cubicBezTo>
                <a:lnTo>
                  <a:pt x="171199" y="63244"/>
                </a:lnTo>
                <a:cubicBezTo>
                  <a:pt x="171010" y="63493"/>
                  <a:pt x="170761" y="63681"/>
                  <a:pt x="170575" y="63933"/>
                </a:cubicBezTo>
                <a:cubicBezTo>
                  <a:pt x="167762" y="66745"/>
                  <a:pt x="163950" y="68309"/>
                  <a:pt x="160010" y="68309"/>
                </a:cubicBezTo>
                <a:cubicBezTo>
                  <a:pt x="156074" y="68309"/>
                  <a:pt x="152259" y="66745"/>
                  <a:pt x="149446" y="63933"/>
                </a:cubicBezTo>
                <a:lnTo>
                  <a:pt x="149455" y="63870"/>
                </a:lnTo>
              </a:path>
            </a:pathLst>
          </a:custGeom>
          <a:solidFill>
            <a:srgbClr val="000000"/>
          </a:solidFill>
          <a:ln/>
        </p:spPr>
        <p:txBody>
          <a:bodyPr wrap="square" lIns="0" tIns="0" rIns="0" bIns="0" rtlCol="0" anchor="ctr"/>
          <a:lstStyle/>
          <a:p>
            <a:pPr marL="0" indent="0">
              <a:buNone/>
            </a:pPr>
            <a:endParaRPr lang="en-US" dirty="0"/>
          </a:p>
        </p:txBody>
      </p:sp>
      <p:sp>
        <p:nvSpPr>
          <p:cNvPr id="13" name="Text 11"/>
          <p:cNvSpPr/>
          <p:nvPr/>
        </p:nvSpPr>
        <p:spPr>
          <a:xfrm>
            <a:off x="647700" y="647700"/>
            <a:ext cx="4533900" cy="2270991"/>
          </a:xfrm>
          <a:prstGeom prst="rect">
            <a:avLst/>
          </a:prstGeom>
          <a:noFill/>
          <a:ln/>
        </p:spPr>
        <p:txBody>
          <a:bodyPr wrap="square" lIns="0" tIns="0" rIns="0" bIns="0" rtlCol="0" anchor="t"/>
          <a:lstStyle/>
          <a:p>
            <a:pPr marL="0" indent="0" algn="l">
              <a:lnSpc>
                <a:spcPct val="90000"/>
              </a:lnSpc>
              <a:buNone/>
            </a:pPr>
            <a:r>
              <a:rPr lang="en-US" sz="5400" dirty="0">
                <a:solidFill>
                  <a:srgbClr val="000000"/>
                </a:solidFill>
                <a:latin typeface="Lexend Black" pitchFamily="34" charset="0"/>
                <a:ea typeface="Lexend Black" pitchFamily="34" charset="-122"/>
                <a:cs typeface="Lexend Black" pitchFamily="34" charset="-120"/>
              </a:rPr>
              <a:t>The Heart and Its Influence on the Body</a:t>
            </a:r>
            <a:endParaRPr lang="en-US" sz="5400" dirty="0"/>
          </a:p>
        </p:txBody>
      </p:sp>
      <p:sp>
        <p:nvSpPr>
          <p:cNvPr id="14" name="Text 12"/>
          <p:cNvSpPr/>
          <p:nvPr/>
        </p:nvSpPr>
        <p:spPr>
          <a:xfrm>
            <a:off x="636199" y="3112655"/>
            <a:ext cx="4545401" cy="2830945"/>
          </a:xfrm>
          <a:prstGeom prst="rect">
            <a:avLst/>
          </a:prstGeom>
          <a:blipFill>
            <a:blip r:embed="rId4"/>
            <a:srcRect/>
            <a:stretch>
              <a:fillRect t="-3500" b="-3500"/>
            </a:stretch>
          </a:blipFill>
          <a:ln/>
        </p:spPr>
        <p:txBody>
          <a:bodyPr wrap="square" lIns="0" tIns="0" rIns="0" bIns="0" rtlCol="0" anchor="ctr"/>
          <a:lstStyle/>
          <a:p>
            <a:pPr marL="0" indent="0">
              <a:buNone/>
            </a:pPr>
            <a:endParaRPr lang="en-US" dirty="0"/>
          </a:p>
        </p:txBody>
      </p:sp>
      <p:sp>
        <p:nvSpPr>
          <p:cNvPr id="15" name="Text 13"/>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6" name="Text 14"/>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7</a:t>
            </a:r>
            <a:endParaRPr lang="en-US" sz="1000" dirty="0"/>
          </a:p>
        </p:txBody>
      </p:sp>
      <p:sp>
        <p:nvSpPr>
          <p:cNvPr id="17" name="Text 1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4175760" y="2530764"/>
            <a:ext cx="3840480" cy="3657600"/>
          </a:xfrm>
          <a:prstGeom prst="rect">
            <a:avLst/>
          </a:prstGeom>
          <a:blipFill>
            <a:blip r:embed="rId4"/>
            <a:srcRect/>
            <a:stretch>
              <a:fillRect t="-28781" b="-28781"/>
            </a:stretch>
          </a:blipFill>
          <a:ln/>
        </p:spPr>
        <p:txBody>
          <a:bodyPr wrap="square" lIns="0" tIns="0" rIns="0" bIns="0" rtlCol="0" anchor="ctr"/>
          <a:lstStyle/>
          <a:p>
            <a:pPr marL="0" indent="0">
              <a:buNone/>
            </a:pPr>
            <a:endParaRPr lang="en-US" dirty="0"/>
          </a:p>
        </p:txBody>
      </p:sp>
      <p:sp>
        <p:nvSpPr>
          <p:cNvPr id="5" name="Text 3"/>
          <p:cNvSpPr/>
          <p:nvPr/>
        </p:nvSpPr>
        <p:spPr>
          <a:xfrm>
            <a:off x="1514764" y="647699"/>
            <a:ext cx="9162472" cy="1550556"/>
          </a:xfrm>
          <a:prstGeom prst="rect">
            <a:avLst/>
          </a:prstGeom>
          <a:noFill/>
          <a:ln/>
        </p:spPr>
        <p:txBody>
          <a:bodyPr wrap="square" lIns="0" tIns="0" rIns="0" bIns="0" rtlCol="0" anchor="t"/>
          <a:lstStyle/>
          <a:p>
            <a:pPr marL="0" indent="0" algn="ctr">
              <a:lnSpc>
                <a:spcPct val="90000"/>
              </a:lnSpc>
              <a:buNone/>
            </a:pPr>
            <a:r>
              <a:rPr lang="en-US" sz="5400" dirty="0">
                <a:solidFill>
                  <a:srgbClr val="000000"/>
                </a:solidFill>
                <a:latin typeface="Lexend Black" pitchFamily="34" charset="0"/>
                <a:ea typeface="Lexend Black" pitchFamily="34" charset="-122"/>
                <a:cs typeface="Lexend Black" pitchFamily="34" charset="-120"/>
              </a:rPr>
              <a:t>Confession as a Remedy for Psychosomatic Complaints</a:t>
            </a:r>
            <a:endParaRPr lang="en-US" sz="5400" dirty="0"/>
          </a:p>
        </p:txBody>
      </p:sp>
      <p:sp>
        <p:nvSpPr>
          <p:cNvPr id="6" name="Text 4"/>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7" name="Text 5"/>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8</a:t>
            </a:r>
            <a:endParaRPr lang="en-US" sz="1000" dirty="0"/>
          </a:p>
        </p:txBody>
      </p:sp>
      <p:sp>
        <p:nvSpPr>
          <p:cNvPr id="8" name="Text 6"/>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9" name="Text 7"/>
          <p:cNvSpPr/>
          <p:nvPr/>
        </p:nvSpPr>
        <p:spPr>
          <a:xfrm>
            <a:off x="647700" y="3172605"/>
            <a:ext cx="3284220" cy="912240"/>
          </a:xfrm>
          <a:prstGeom prst="rect">
            <a:avLst/>
          </a:prstGeom>
          <a:noFill/>
          <a:ln/>
        </p:spPr>
        <p:txBody>
          <a:bodyPr wrap="square" lIns="0" tIns="0" rIns="0" bIns="0" rtlCol="0" anchor="t"/>
          <a:lstStyle/>
          <a:p>
            <a:pPr marL="0" indent="0" algn="r">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Unconfessed sin burdens both spirit and body, affecting overall well-being.</a:t>
            </a:r>
            <a:endParaRPr lang="en-US" sz="1200" dirty="0"/>
          </a:p>
        </p:txBody>
      </p:sp>
      <p:sp>
        <p:nvSpPr>
          <p:cNvPr id="10" name="Text 8"/>
          <p:cNvSpPr/>
          <p:nvPr/>
        </p:nvSpPr>
        <p:spPr>
          <a:xfrm>
            <a:off x="643818" y="2558910"/>
            <a:ext cx="2743200" cy="457200"/>
          </a:xfrm>
          <a:prstGeom prst="rect">
            <a:avLst/>
          </a:prstGeom>
          <a:noFill/>
          <a:ln/>
        </p:spPr>
        <p:txBody>
          <a:bodyPr wrap="square" lIns="0" tIns="0" rIns="0" bIns="0" rtlCol="0" anchor="ctr"/>
          <a:lstStyle/>
          <a:p>
            <a:pPr marL="0" indent="0" algn="r">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The Burden of Unconfessed Sin</a:t>
            </a:r>
            <a:endParaRPr lang="en-US" sz="1600" dirty="0"/>
          </a:p>
        </p:txBody>
      </p:sp>
      <p:sp>
        <p:nvSpPr>
          <p:cNvPr id="11" name="Text 9"/>
          <p:cNvSpPr/>
          <p:nvPr/>
        </p:nvSpPr>
        <p:spPr>
          <a:xfrm>
            <a:off x="647700" y="4984560"/>
            <a:ext cx="3284220" cy="912240"/>
          </a:xfrm>
          <a:prstGeom prst="rect">
            <a:avLst/>
          </a:prstGeom>
          <a:noFill/>
          <a:ln/>
        </p:spPr>
        <p:txBody>
          <a:bodyPr wrap="square" lIns="0" tIns="0" rIns="0" bIns="0" rtlCol="0" anchor="t"/>
          <a:lstStyle/>
          <a:p>
            <a:pPr marL="0" indent="0" algn="r">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Proverbs 28:13 promises mercy for those who confess and forsake their sins.</a:t>
            </a:r>
            <a:endParaRPr lang="en-US" sz="1200" dirty="0"/>
          </a:p>
        </p:txBody>
      </p:sp>
      <p:sp>
        <p:nvSpPr>
          <p:cNvPr id="12" name="Text 10"/>
          <p:cNvSpPr/>
          <p:nvPr/>
        </p:nvSpPr>
        <p:spPr>
          <a:xfrm>
            <a:off x="643818" y="4370865"/>
            <a:ext cx="2743200" cy="457200"/>
          </a:xfrm>
          <a:prstGeom prst="rect">
            <a:avLst/>
          </a:prstGeom>
          <a:noFill/>
          <a:ln/>
        </p:spPr>
        <p:txBody>
          <a:bodyPr wrap="square" lIns="0" tIns="0" rIns="0" bIns="0" rtlCol="0" anchor="ctr"/>
          <a:lstStyle/>
          <a:p>
            <a:pPr marL="0" indent="0" algn="r">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Biblical Promise of Mercy</a:t>
            </a:r>
            <a:endParaRPr lang="en-US" sz="1600" dirty="0"/>
          </a:p>
        </p:txBody>
      </p:sp>
      <p:sp>
        <p:nvSpPr>
          <p:cNvPr id="13" name="Text 11"/>
          <p:cNvSpPr/>
          <p:nvPr/>
        </p:nvSpPr>
        <p:spPr>
          <a:xfrm>
            <a:off x="8260080" y="3172605"/>
            <a:ext cx="3291840" cy="91224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Confession restores fellowship with God, bringing relief and healing to individuals.</a:t>
            </a:r>
            <a:endParaRPr lang="en-US" sz="1200" dirty="0"/>
          </a:p>
        </p:txBody>
      </p:sp>
      <p:sp>
        <p:nvSpPr>
          <p:cNvPr id="14" name="Text 12"/>
          <p:cNvSpPr/>
          <p:nvPr/>
        </p:nvSpPr>
        <p:spPr>
          <a:xfrm>
            <a:off x="8793018" y="2513087"/>
            <a:ext cx="2743200" cy="457200"/>
          </a:xfrm>
          <a:prstGeom prst="rect">
            <a:avLst/>
          </a:prstGeom>
          <a:noFill/>
          <a:ln/>
        </p:spPr>
        <p:txBody>
          <a:bodyPr wrap="square" lIns="0" tIns="0" rIns="0" bIns="0" rtlCol="0" anchor="ctr"/>
          <a:lstStyle/>
          <a:p>
            <a:pPr marL="0" indent="0" algn="l">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Healing Through Confession</a:t>
            </a:r>
            <a:endParaRPr lang="en-US" sz="1600" dirty="0"/>
          </a:p>
        </p:txBody>
      </p:sp>
      <p:sp>
        <p:nvSpPr>
          <p:cNvPr id="15" name="Text 13"/>
          <p:cNvSpPr/>
          <p:nvPr/>
        </p:nvSpPr>
        <p:spPr>
          <a:xfrm>
            <a:off x="8260080" y="4984560"/>
            <a:ext cx="3291840" cy="912240"/>
          </a:xfrm>
          <a:prstGeom prst="rect">
            <a:avLst/>
          </a:prstGeom>
          <a:noFill/>
          <a:ln/>
        </p:spPr>
        <p:txBody>
          <a:bodyPr wrap="square" lIns="0" tIns="0" rIns="0" bIns="0" rtlCol="0" anchor="t"/>
          <a:lstStyle/>
          <a:p>
            <a:pPr marL="0" indent="0" algn="l">
              <a:lnSpc>
                <a:spcPct val="110000"/>
              </a:lnSpc>
              <a:spcBef>
                <a:spcPts val="1400"/>
              </a:spcBef>
              <a:buNone/>
            </a:pPr>
            <a:r>
              <a:rPr lang="en-US" sz="1200" dirty="0">
                <a:solidFill>
                  <a:srgbClr val="000000"/>
                </a:solidFill>
                <a:latin typeface="Raleway" pitchFamily="34" charset="0"/>
                <a:ea typeface="Raleway" pitchFamily="34" charset="-122"/>
                <a:cs typeface="Raleway" pitchFamily="34" charset="-120"/>
              </a:rPr>
              <a:t>Psalm 32 illustrates the physical strain of unconfessed sin but also highlights the power of repentance and God as a refuge.</a:t>
            </a:r>
            <a:endParaRPr lang="en-US" sz="1200" dirty="0"/>
          </a:p>
        </p:txBody>
      </p:sp>
      <p:sp>
        <p:nvSpPr>
          <p:cNvPr id="16" name="Text 14"/>
          <p:cNvSpPr/>
          <p:nvPr/>
        </p:nvSpPr>
        <p:spPr>
          <a:xfrm>
            <a:off x="8793018" y="4361629"/>
            <a:ext cx="2743200" cy="457200"/>
          </a:xfrm>
          <a:prstGeom prst="rect">
            <a:avLst/>
          </a:prstGeom>
          <a:noFill/>
          <a:ln/>
        </p:spPr>
        <p:txBody>
          <a:bodyPr wrap="square" lIns="0" tIns="0" rIns="0" bIns="0" rtlCol="0" anchor="ctr"/>
          <a:lstStyle/>
          <a:p>
            <a:pPr marL="0" indent="0" algn="l">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Lessons from Psalm 32</a:t>
            </a:r>
            <a:endParaRPr lang="en-US" sz="1600" dirty="0"/>
          </a:p>
        </p:txBody>
      </p:sp>
      <p:sp>
        <p:nvSpPr>
          <p:cNvPr id="17" name="Text 15"/>
          <p:cNvSpPr/>
          <p:nvPr/>
        </p:nvSpPr>
        <p:spPr>
          <a:xfrm>
            <a:off x="8260080" y="2585497"/>
            <a:ext cx="365760" cy="312381"/>
          </a:xfrm>
          <a:custGeom>
            <a:avLst/>
            <a:gdLst/>
            <a:ahLst/>
            <a:cxnLst/>
            <a:rect l="l" t="t" r="r" b="b"/>
            <a:pathLst>
              <a:path w="365760" h="312381">
                <a:moveTo>
                  <a:pt x="161307" y="303881"/>
                </a:moveTo>
                <a:lnTo>
                  <a:pt x="159523" y="302238"/>
                </a:lnTo>
                <a:lnTo>
                  <a:pt x="34363" y="186010"/>
                </a:lnTo>
                <a:cubicBezTo>
                  <a:pt x="12432" y="165649"/>
                  <a:pt x="0" y="137076"/>
                  <a:pt x="0" y="107143"/>
                </a:cubicBezTo>
                <a:lnTo>
                  <a:pt x="0" y="104785"/>
                </a:lnTo>
                <a:cubicBezTo>
                  <a:pt x="0" y="54492"/>
                  <a:pt x="35720" y="11346"/>
                  <a:pt x="85153" y="1915"/>
                </a:cubicBezTo>
                <a:cubicBezTo>
                  <a:pt x="113298" y="-3514"/>
                  <a:pt x="142087" y="2986"/>
                  <a:pt x="165020" y="19130"/>
                </a:cubicBezTo>
                <a:cubicBezTo>
                  <a:pt x="171450" y="23703"/>
                  <a:pt x="177448" y="28989"/>
                  <a:pt x="182880" y="35062"/>
                </a:cubicBezTo>
                <a:cubicBezTo>
                  <a:pt x="185879" y="31632"/>
                  <a:pt x="189094" y="28489"/>
                  <a:pt x="192525" y="25559"/>
                </a:cubicBezTo>
                <a:cubicBezTo>
                  <a:pt x="195169" y="23272"/>
                  <a:pt x="197883" y="21129"/>
                  <a:pt x="200740" y="19130"/>
                </a:cubicBezTo>
                <a:lnTo>
                  <a:pt x="200740" y="19130"/>
                </a:lnTo>
                <a:cubicBezTo>
                  <a:pt x="223673" y="2986"/>
                  <a:pt x="252462" y="-3514"/>
                  <a:pt x="280607" y="1843"/>
                </a:cubicBezTo>
                <a:cubicBezTo>
                  <a:pt x="330043" y="11274"/>
                  <a:pt x="365760" y="54492"/>
                  <a:pt x="365760" y="104785"/>
                </a:cubicBezTo>
                <a:lnTo>
                  <a:pt x="365760" y="107143"/>
                </a:lnTo>
                <a:cubicBezTo>
                  <a:pt x="365760" y="137076"/>
                  <a:pt x="353331" y="165649"/>
                  <a:pt x="331397" y="186010"/>
                </a:cubicBezTo>
                <a:lnTo>
                  <a:pt x="206237" y="302238"/>
                </a:lnTo>
                <a:lnTo>
                  <a:pt x="204452" y="303881"/>
                </a:lnTo>
                <a:cubicBezTo>
                  <a:pt x="198593" y="309310"/>
                  <a:pt x="190879" y="312381"/>
                  <a:pt x="182880" y="312381"/>
                </a:cubicBezTo>
                <a:cubicBezTo>
                  <a:pt x="174881" y="312381"/>
                  <a:pt x="167163" y="309382"/>
                  <a:pt x="161307" y="303881"/>
                </a:cubicBezTo>
                <a:lnTo>
                  <a:pt x="161307" y="303881"/>
                </a:lnTo>
                <a:moveTo>
                  <a:pt x="170806" y="72994"/>
                </a:moveTo>
                <a:cubicBezTo>
                  <a:pt x="170521" y="72778"/>
                  <a:pt x="170305" y="72494"/>
                  <a:pt x="170093" y="72207"/>
                </a:cubicBezTo>
                <a:lnTo>
                  <a:pt x="157376" y="57918"/>
                </a:lnTo>
                <a:lnTo>
                  <a:pt x="157302" y="57847"/>
                </a:lnTo>
                <a:lnTo>
                  <a:pt x="157302" y="57847"/>
                </a:lnTo>
                <a:cubicBezTo>
                  <a:pt x="140799" y="39344"/>
                  <a:pt x="115869" y="30913"/>
                  <a:pt x="91579" y="35558"/>
                </a:cubicBezTo>
                <a:cubicBezTo>
                  <a:pt x="58287" y="41915"/>
                  <a:pt x="34286" y="70920"/>
                  <a:pt x="34286" y="104782"/>
                </a:cubicBezTo>
                <a:lnTo>
                  <a:pt x="34286" y="107140"/>
                </a:lnTo>
                <a:cubicBezTo>
                  <a:pt x="34286" y="127501"/>
                  <a:pt x="42787" y="147003"/>
                  <a:pt x="57717" y="160860"/>
                </a:cubicBezTo>
                <a:lnTo>
                  <a:pt x="182876" y="277088"/>
                </a:lnTo>
                <a:lnTo>
                  <a:pt x="308036" y="160860"/>
                </a:lnTo>
                <a:cubicBezTo>
                  <a:pt x="322966" y="147000"/>
                  <a:pt x="331466" y="127498"/>
                  <a:pt x="331466" y="107140"/>
                </a:cubicBezTo>
                <a:lnTo>
                  <a:pt x="331466" y="104782"/>
                </a:lnTo>
                <a:cubicBezTo>
                  <a:pt x="331466" y="70992"/>
                  <a:pt x="307461" y="41918"/>
                  <a:pt x="274243" y="35558"/>
                </a:cubicBezTo>
                <a:cubicBezTo>
                  <a:pt x="249953" y="30916"/>
                  <a:pt x="224950" y="39416"/>
                  <a:pt x="208520" y="57847"/>
                </a:cubicBezTo>
                <a:cubicBezTo>
                  <a:pt x="208520" y="57847"/>
                  <a:pt x="208520" y="57847"/>
                  <a:pt x="208447" y="57918"/>
                </a:cubicBezTo>
                <a:cubicBezTo>
                  <a:pt x="208373" y="57990"/>
                  <a:pt x="208447" y="57918"/>
                  <a:pt x="208373" y="57990"/>
                </a:cubicBezTo>
                <a:lnTo>
                  <a:pt x="195656" y="72279"/>
                </a:lnTo>
                <a:cubicBezTo>
                  <a:pt x="195440" y="72563"/>
                  <a:pt x="195155" y="72778"/>
                  <a:pt x="194943" y="73066"/>
                </a:cubicBezTo>
                <a:cubicBezTo>
                  <a:pt x="191728" y="76280"/>
                  <a:pt x="187371" y="78067"/>
                  <a:pt x="182869" y="78067"/>
                </a:cubicBezTo>
                <a:cubicBezTo>
                  <a:pt x="178370" y="78067"/>
                  <a:pt x="174010" y="76280"/>
                  <a:pt x="170795" y="73066"/>
                </a:cubicBezTo>
                <a:lnTo>
                  <a:pt x="170806" y="72994"/>
                </a:lnTo>
              </a:path>
            </a:pathLst>
          </a:custGeom>
          <a:solidFill>
            <a:srgbClr val="000000"/>
          </a:solidFill>
          <a:ln/>
        </p:spPr>
        <p:txBody>
          <a:bodyPr wrap="square" lIns="0" tIns="0" rIns="0" bIns="0" rtlCol="0" anchor="ctr"/>
          <a:lstStyle/>
          <a:p>
            <a:pPr marL="0" indent="0">
              <a:buNone/>
            </a:pPr>
            <a:endParaRPr lang="en-US" dirty="0"/>
          </a:p>
        </p:txBody>
      </p:sp>
      <p:sp>
        <p:nvSpPr>
          <p:cNvPr id="18" name="Text 16"/>
          <p:cNvSpPr/>
          <p:nvPr/>
        </p:nvSpPr>
        <p:spPr>
          <a:xfrm>
            <a:off x="3566160" y="4417578"/>
            <a:ext cx="365760" cy="363773"/>
          </a:xfrm>
          <a:custGeom>
            <a:avLst/>
            <a:gdLst/>
            <a:ahLst/>
            <a:cxnLst/>
            <a:rect l="l" t="t" r="r" b="b"/>
            <a:pathLst>
              <a:path w="365760" h="363773">
                <a:moveTo>
                  <a:pt x="183081" y="111580"/>
                </a:moveTo>
                <a:cubicBezTo>
                  <a:pt x="183794" y="101005"/>
                  <a:pt x="186154" y="90932"/>
                  <a:pt x="189939" y="81572"/>
                </a:cubicBezTo>
                <a:cubicBezTo>
                  <a:pt x="179508" y="63213"/>
                  <a:pt x="172650" y="41994"/>
                  <a:pt x="171863" y="17989"/>
                </a:cubicBezTo>
                <a:cubicBezTo>
                  <a:pt x="171578" y="9916"/>
                  <a:pt x="166505" y="2630"/>
                  <a:pt x="158718" y="557"/>
                </a:cubicBezTo>
                <a:cubicBezTo>
                  <a:pt x="153290" y="-873"/>
                  <a:pt x="147431" y="415"/>
                  <a:pt x="143714" y="4700"/>
                </a:cubicBezTo>
                <a:cubicBezTo>
                  <a:pt x="135854" y="13845"/>
                  <a:pt x="124925" y="29775"/>
                  <a:pt x="114995" y="52351"/>
                </a:cubicBezTo>
                <a:cubicBezTo>
                  <a:pt x="124567" y="73067"/>
                  <a:pt x="140785" y="88502"/>
                  <a:pt x="160075" y="100147"/>
                </a:cubicBezTo>
                <a:cubicBezTo>
                  <a:pt x="167576" y="104647"/>
                  <a:pt x="175364" y="108433"/>
                  <a:pt x="183081" y="111576"/>
                </a:cubicBezTo>
                <a:lnTo>
                  <a:pt x="183081" y="111580"/>
                </a:lnTo>
                <a:moveTo>
                  <a:pt x="285743" y="112297"/>
                </a:moveTo>
                <a:cubicBezTo>
                  <a:pt x="285743" y="105985"/>
                  <a:pt x="280626" y="100867"/>
                  <a:pt x="274313" y="100867"/>
                </a:cubicBezTo>
                <a:cubicBezTo>
                  <a:pt x="268000" y="100867"/>
                  <a:pt x="262883" y="105985"/>
                  <a:pt x="262883" y="112297"/>
                </a:cubicBezTo>
                <a:cubicBezTo>
                  <a:pt x="262883" y="118608"/>
                  <a:pt x="268000" y="123727"/>
                  <a:pt x="274313" y="123727"/>
                </a:cubicBezTo>
                <a:cubicBezTo>
                  <a:pt x="280626" y="123727"/>
                  <a:pt x="285743" y="118608"/>
                  <a:pt x="285743" y="112297"/>
                </a:cubicBezTo>
                <a:moveTo>
                  <a:pt x="126498" y="146586"/>
                </a:moveTo>
                <a:cubicBezTo>
                  <a:pt x="159219" y="167303"/>
                  <a:pt x="195367" y="177092"/>
                  <a:pt x="220802" y="180162"/>
                </a:cubicBezTo>
                <a:cubicBezTo>
                  <a:pt x="225659" y="180733"/>
                  <a:pt x="230590" y="179235"/>
                  <a:pt x="234233" y="175946"/>
                </a:cubicBezTo>
                <a:cubicBezTo>
                  <a:pt x="237876" y="172661"/>
                  <a:pt x="240019" y="168016"/>
                  <a:pt x="240019" y="163087"/>
                </a:cubicBezTo>
                <a:lnTo>
                  <a:pt x="240019" y="117935"/>
                </a:lnTo>
                <a:cubicBezTo>
                  <a:pt x="240019" y="95858"/>
                  <a:pt x="257952" y="77927"/>
                  <a:pt x="280026" y="77927"/>
                </a:cubicBezTo>
                <a:lnTo>
                  <a:pt x="324177" y="77927"/>
                </a:lnTo>
                <a:lnTo>
                  <a:pt x="311459" y="97073"/>
                </a:lnTo>
                <a:cubicBezTo>
                  <a:pt x="309601" y="99859"/>
                  <a:pt x="308603" y="103217"/>
                  <a:pt x="308603" y="106575"/>
                </a:cubicBezTo>
                <a:lnTo>
                  <a:pt x="308603" y="209453"/>
                </a:lnTo>
                <a:cubicBezTo>
                  <a:pt x="308603" y="250461"/>
                  <a:pt x="275311" y="283754"/>
                  <a:pt x="234302" y="283754"/>
                </a:cubicBezTo>
                <a:lnTo>
                  <a:pt x="192580" y="283754"/>
                </a:lnTo>
                <a:cubicBezTo>
                  <a:pt x="188721" y="283754"/>
                  <a:pt x="184935" y="285111"/>
                  <a:pt x="181863" y="287541"/>
                </a:cubicBezTo>
                <a:lnTo>
                  <a:pt x="129424" y="329477"/>
                </a:lnTo>
                <a:cubicBezTo>
                  <a:pt x="84988" y="328833"/>
                  <a:pt x="53408" y="307399"/>
                  <a:pt x="38836" y="292612"/>
                </a:cubicBezTo>
                <a:lnTo>
                  <a:pt x="110064" y="273179"/>
                </a:lnTo>
                <a:cubicBezTo>
                  <a:pt x="116421" y="271466"/>
                  <a:pt x="121209" y="266176"/>
                  <a:pt x="122423" y="259676"/>
                </a:cubicBezTo>
                <a:cubicBezTo>
                  <a:pt x="123638" y="253175"/>
                  <a:pt x="120924" y="246602"/>
                  <a:pt x="115635" y="242742"/>
                </a:cubicBezTo>
                <a:cubicBezTo>
                  <a:pt x="89560" y="223953"/>
                  <a:pt x="57124" y="189089"/>
                  <a:pt x="57124" y="129434"/>
                </a:cubicBezTo>
                <a:cubicBezTo>
                  <a:pt x="57124" y="106716"/>
                  <a:pt x="59911" y="89783"/>
                  <a:pt x="63481" y="77211"/>
                </a:cubicBezTo>
                <a:cubicBezTo>
                  <a:pt x="78057" y="108215"/>
                  <a:pt x="101487" y="130722"/>
                  <a:pt x="126494" y="146582"/>
                </a:cubicBezTo>
                <a:lnTo>
                  <a:pt x="126498" y="146586"/>
                </a:lnTo>
                <a:moveTo>
                  <a:pt x="65131" y="20848"/>
                </a:moveTo>
                <a:cubicBezTo>
                  <a:pt x="58057" y="20848"/>
                  <a:pt x="51272" y="24347"/>
                  <a:pt x="47271" y="30564"/>
                </a:cubicBezTo>
                <a:cubicBezTo>
                  <a:pt x="37626" y="45352"/>
                  <a:pt x="22838" y="73857"/>
                  <a:pt x="22838" y="129441"/>
                </a:cubicBezTo>
                <a:cubicBezTo>
                  <a:pt x="22838" y="184666"/>
                  <a:pt x="45555" y="223102"/>
                  <a:pt x="70061" y="248537"/>
                </a:cubicBezTo>
                <a:lnTo>
                  <a:pt x="21053" y="261899"/>
                </a:lnTo>
                <a:cubicBezTo>
                  <a:pt x="11909" y="264398"/>
                  <a:pt x="4620" y="271258"/>
                  <a:pt x="1551" y="280189"/>
                </a:cubicBezTo>
                <a:cubicBezTo>
                  <a:pt x="-1522" y="289120"/>
                  <a:pt x="51" y="299051"/>
                  <a:pt x="5695" y="306624"/>
                </a:cubicBezTo>
                <a:cubicBezTo>
                  <a:pt x="21554" y="327771"/>
                  <a:pt x="66063" y="363777"/>
                  <a:pt x="131432" y="363777"/>
                </a:cubicBezTo>
                <a:cubicBezTo>
                  <a:pt x="137932" y="363777"/>
                  <a:pt x="144219" y="361561"/>
                  <a:pt x="149292" y="357491"/>
                </a:cubicBezTo>
                <a:lnTo>
                  <a:pt x="198589" y="318054"/>
                </a:lnTo>
                <a:lnTo>
                  <a:pt x="234309" y="318054"/>
                </a:lnTo>
                <a:cubicBezTo>
                  <a:pt x="294250" y="318054"/>
                  <a:pt x="342904" y="269403"/>
                  <a:pt x="342904" y="209461"/>
                </a:cubicBezTo>
                <a:lnTo>
                  <a:pt x="342904" y="111798"/>
                </a:lnTo>
                <a:lnTo>
                  <a:pt x="361407" y="84006"/>
                </a:lnTo>
                <a:cubicBezTo>
                  <a:pt x="364264" y="79721"/>
                  <a:pt x="365764" y="74719"/>
                  <a:pt x="365764" y="69644"/>
                </a:cubicBezTo>
                <a:cubicBezTo>
                  <a:pt x="365764" y="55355"/>
                  <a:pt x="354191" y="43711"/>
                  <a:pt x="339831" y="43711"/>
                </a:cubicBezTo>
                <a:lnTo>
                  <a:pt x="280033" y="43711"/>
                </a:lnTo>
                <a:cubicBezTo>
                  <a:pt x="239024" y="43711"/>
                  <a:pt x="205732" y="77003"/>
                  <a:pt x="205732" y="118012"/>
                </a:cubicBezTo>
                <a:lnTo>
                  <a:pt x="205732" y="142661"/>
                </a:lnTo>
                <a:cubicBezTo>
                  <a:pt x="186943" y="138303"/>
                  <a:pt x="165009" y="130300"/>
                  <a:pt x="144863" y="117586"/>
                </a:cubicBezTo>
                <a:cubicBezTo>
                  <a:pt x="117500" y="100296"/>
                  <a:pt x="94351" y="74719"/>
                  <a:pt x="86067" y="37643"/>
                </a:cubicBezTo>
                <a:cubicBezTo>
                  <a:pt x="83923" y="28214"/>
                  <a:pt x="75493" y="20855"/>
                  <a:pt x="65134" y="20855"/>
                </a:cubicBezTo>
                <a:lnTo>
                  <a:pt x="65131" y="20848"/>
                </a:lnTo>
              </a:path>
            </a:pathLst>
          </a:custGeom>
          <a:solidFill>
            <a:srgbClr val="000000"/>
          </a:solidFill>
          <a:ln/>
        </p:spPr>
        <p:txBody>
          <a:bodyPr wrap="square" lIns="0" tIns="0" rIns="0" bIns="0" rtlCol="0" anchor="ctr"/>
          <a:lstStyle/>
          <a:p>
            <a:pPr marL="0" indent="0">
              <a:buNone/>
            </a:pPr>
            <a:endParaRPr lang="en-US" dirty="0"/>
          </a:p>
        </p:txBody>
      </p:sp>
      <p:sp>
        <p:nvSpPr>
          <p:cNvPr id="19" name="Text 17"/>
          <p:cNvSpPr/>
          <p:nvPr/>
        </p:nvSpPr>
        <p:spPr>
          <a:xfrm>
            <a:off x="3611880" y="2604630"/>
            <a:ext cx="274320" cy="365760"/>
          </a:xfrm>
          <a:custGeom>
            <a:avLst/>
            <a:gdLst/>
            <a:ahLst/>
            <a:cxnLst/>
            <a:rect l="l" t="t" r="r" b="b"/>
            <a:pathLst>
              <a:path w="274320" h="365760">
                <a:moveTo>
                  <a:pt x="80011" y="34290"/>
                </a:moveTo>
                <a:cubicBezTo>
                  <a:pt x="80011" y="15358"/>
                  <a:pt x="95370" y="0"/>
                  <a:pt x="114301" y="0"/>
                </a:cubicBezTo>
                <a:lnTo>
                  <a:pt x="160022" y="0"/>
                </a:lnTo>
                <a:cubicBezTo>
                  <a:pt x="178953" y="0"/>
                  <a:pt x="194312" y="15358"/>
                  <a:pt x="194312" y="34290"/>
                </a:cubicBezTo>
                <a:lnTo>
                  <a:pt x="194312" y="80010"/>
                </a:lnTo>
                <a:lnTo>
                  <a:pt x="240033" y="80010"/>
                </a:lnTo>
                <a:cubicBezTo>
                  <a:pt x="258964" y="80010"/>
                  <a:pt x="274323" y="95368"/>
                  <a:pt x="274323" y="114300"/>
                </a:cubicBezTo>
                <a:lnTo>
                  <a:pt x="274323" y="160020"/>
                </a:lnTo>
                <a:cubicBezTo>
                  <a:pt x="274323" y="178952"/>
                  <a:pt x="258964" y="194310"/>
                  <a:pt x="240033" y="194310"/>
                </a:cubicBezTo>
                <a:lnTo>
                  <a:pt x="194312" y="194310"/>
                </a:lnTo>
                <a:lnTo>
                  <a:pt x="194312" y="331470"/>
                </a:lnTo>
                <a:cubicBezTo>
                  <a:pt x="194312" y="350402"/>
                  <a:pt x="178953" y="365760"/>
                  <a:pt x="160022" y="365760"/>
                </a:cubicBezTo>
                <a:lnTo>
                  <a:pt x="114301" y="365760"/>
                </a:lnTo>
                <a:cubicBezTo>
                  <a:pt x="95370" y="365760"/>
                  <a:pt x="80011" y="350402"/>
                  <a:pt x="80011" y="331470"/>
                </a:cubicBezTo>
                <a:lnTo>
                  <a:pt x="80011" y="194310"/>
                </a:lnTo>
                <a:lnTo>
                  <a:pt x="34290" y="194310"/>
                </a:lnTo>
                <a:cubicBezTo>
                  <a:pt x="15359" y="194310"/>
                  <a:pt x="0" y="178952"/>
                  <a:pt x="0" y="160020"/>
                </a:cubicBezTo>
                <a:lnTo>
                  <a:pt x="0" y="114300"/>
                </a:lnTo>
                <a:cubicBezTo>
                  <a:pt x="0" y="95368"/>
                  <a:pt x="15359" y="80010"/>
                  <a:pt x="34290" y="80010"/>
                </a:cubicBezTo>
                <a:lnTo>
                  <a:pt x="80011" y="80010"/>
                </a:lnTo>
                <a:lnTo>
                  <a:pt x="80011" y="34290"/>
                </a:lnTo>
                <a:moveTo>
                  <a:pt x="160019" y="34290"/>
                </a:moveTo>
                <a:lnTo>
                  <a:pt x="114298" y="34290"/>
                </a:lnTo>
                <a:lnTo>
                  <a:pt x="114298" y="97157"/>
                </a:lnTo>
                <a:cubicBezTo>
                  <a:pt x="114298" y="106659"/>
                  <a:pt x="106656" y="114304"/>
                  <a:pt x="97153" y="114304"/>
                </a:cubicBezTo>
                <a:lnTo>
                  <a:pt x="34287" y="114304"/>
                </a:lnTo>
                <a:lnTo>
                  <a:pt x="34287" y="160024"/>
                </a:lnTo>
                <a:lnTo>
                  <a:pt x="97153" y="160024"/>
                </a:lnTo>
                <a:cubicBezTo>
                  <a:pt x="106656" y="160024"/>
                  <a:pt x="114298" y="167668"/>
                  <a:pt x="114298" y="177170"/>
                </a:cubicBezTo>
                <a:lnTo>
                  <a:pt x="114298" y="331477"/>
                </a:lnTo>
                <a:lnTo>
                  <a:pt x="160019" y="331477"/>
                </a:lnTo>
                <a:lnTo>
                  <a:pt x="160019" y="177174"/>
                </a:lnTo>
                <a:cubicBezTo>
                  <a:pt x="160019" y="167672"/>
                  <a:pt x="167662" y="160031"/>
                  <a:pt x="177164" y="160031"/>
                </a:cubicBezTo>
                <a:lnTo>
                  <a:pt x="240030" y="160031"/>
                </a:lnTo>
                <a:lnTo>
                  <a:pt x="240030" y="114311"/>
                </a:lnTo>
                <a:lnTo>
                  <a:pt x="177164" y="114311"/>
                </a:lnTo>
                <a:cubicBezTo>
                  <a:pt x="167662" y="114311"/>
                  <a:pt x="160019" y="106666"/>
                  <a:pt x="160019" y="97168"/>
                </a:cubicBezTo>
                <a:lnTo>
                  <a:pt x="160019" y="34290"/>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8270567" y="4407349"/>
            <a:ext cx="344786" cy="365760"/>
          </a:xfrm>
          <a:custGeom>
            <a:avLst/>
            <a:gdLst/>
            <a:ahLst/>
            <a:cxnLst/>
            <a:rect l="l" t="t" r="r" b="b"/>
            <a:pathLst>
              <a:path w="344786" h="365760">
                <a:moveTo>
                  <a:pt x="172393" y="35482"/>
                </a:moveTo>
                <a:lnTo>
                  <a:pt x="40943" y="91224"/>
                </a:lnTo>
                <a:cubicBezTo>
                  <a:pt x="36706" y="93020"/>
                  <a:pt x="34406" y="96828"/>
                  <a:pt x="34479" y="100419"/>
                </a:cubicBezTo>
                <a:cubicBezTo>
                  <a:pt x="34837" y="166073"/>
                  <a:pt x="62061" y="279492"/>
                  <a:pt x="168369" y="330347"/>
                </a:cubicBezTo>
                <a:cubicBezTo>
                  <a:pt x="170955" y="331569"/>
                  <a:pt x="173972" y="331569"/>
                  <a:pt x="176486" y="330347"/>
                </a:cubicBezTo>
                <a:cubicBezTo>
                  <a:pt x="282794" y="279419"/>
                  <a:pt x="310018" y="166070"/>
                  <a:pt x="310304" y="100346"/>
                </a:cubicBezTo>
                <a:cubicBezTo>
                  <a:pt x="310304" y="96754"/>
                  <a:pt x="308077" y="93020"/>
                  <a:pt x="303839" y="91151"/>
                </a:cubicBezTo>
                <a:lnTo>
                  <a:pt x="172393" y="35482"/>
                </a:lnTo>
                <a:moveTo>
                  <a:pt x="182020" y="2085"/>
                </a:moveTo>
                <a:lnTo>
                  <a:pt x="317276" y="59476"/>
                </a:lnTo>
                <a:cubicBezTo>
                  <a:pt x="333077" y="66155"/>
                  <a:pt x="344859" y="81744"/>
                  <a:pt x="344786" y="100562"/>
                </a:cubicBezTo>
                <a:cubicBezTo>
                  <a:pt x="344428" y="171819"/>
                  <a:pt x="315121" y="302191"/>
                  <a:pt x="191356" y="361451"/>
                </a:cubicBezTo>
                <a:cubicBezTo>
                  <a:pt x="179361" y="367197"/>
                  <a:pt x="165425" y="367197"/>
                  <a:pt x="153430" y="361451"/>
                </a:cubicBezTo>
                <a:cubicBezTo>
                  <a:pt x="29665" y="302191"/>
                  <a:pt x="359" y="171819"/>
                  <a:pt x="0" y="100562"/>
                </a:cubicBezTo>
                <a:cubicBezTo>
                  <a:pt x="-72" y="81744"/>
                  <a:pt x="11709" y="66155"/>
                  <a:pt x="27510" y="59476"/>
                </a:cubicBezTo>
                <a:lnTo>
                  <a:pt x="162839" y="2085"/>
                </a:lnTo>
                <a:cubicBezTo>
                  <a:pt x="165784" y="721"/>
                  <a:pt x="169087" y="0"/>
                  <a:pt x="172393" y="0"/>
                </a:cubicBezTo>
                <a:cubicBezTo>
                  <a:pt x="175696" y="0"/>
                  <a:pt x="179003" y="717"/>
                  <a:pt x="182020" y="2085"/>
                </a:cubicBezTo>
                <a:lnTo>
                  <a:pt x="182020" y="2085"/>
                </a:lnTo>
              </a:path>
            </a:pathLst>
          </a:custGeom>
          <a:solidFill>
            <a:srgbClr val="000000"/>
          </a:solidFill>
          <a:ln/>
        </p:spPr>
        <p:txBody>
          <a:bodyPr wrap="square" lIns="0" tIns="0" rIns="0" bIns="0" rtlCol="0" anchor="ctr"/>
          <a:lstStyle/>
          <a:p>
            <a:pPr marL="0" inden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BCB8A7">
                  <a:alpha val="100000"/>
                </a:srgbClr>
              </a:gs>
            </a:gsLst>
            <a:lin ang="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2986533"/>
            <a:ext cx="5455920" cy="363600"/>
          </a:xfrm>
          <a:prstGeom prst="rect">
            <a:avLst/>
          </a:prstGeom>
          <a:noFill/>
          <a:ln/>
        </p:spPr>
        <p:txBody>
          <a:bodyPr wrap="square" lIns="0" tIns="0" rIns="0" bIns="0" rtlCol="0" anchor="t"/>
          <a:lstStyle/>
          <a:p>
            <a:pPr marL="0" indent="0" algn="l">
              <a:lnSpc>
                <a:spcPct val="110000"/>
              </a:lnSpc>
              <a:spcBef>
                <a:spcPts val="1265"/>
              </a:spcBef>
              <a:buNone/>
            </a:pPr>
            <a:r>
              <a:rPr lang="en-US" sz="1084" dirty="0">
                <a:solidFill>
                  <a:srgbClr val="000000"/>
                </a:solidFill>
                <a:latin typeface="Raleway" pitchFamily="34" charset="0"/>
                <a:ea typeface="Raleway" pitchFamily="34" charset="-122"/>
                <a:cs typeface="Raleway" pitchFamily="34" charset="-120"/>
              </a:rPr>
              <a:t>Psalm 32:3-4 highlights the toll that unexpressed guilt can take on the body, describing it as 'my bones wasted away through my groaning all day long.'</a:t>
            </a:r>
            <a:endParaRPr lang="en-US" sz="1084" dirty="0"/>
          </a:p>
        </p:txBody>
      </p:sp>
      <p:sp>
        <p:nvSpPr>
          <p:cNvPr id="5" name="Text 3"/>
          <p:cNvSpPr/>
          <p:nvPr/>
        </p:nvSpPr>
        <p:spPr>
          <a:xfrm>
            <a:off x="1092200" y="2489326"/>
            <a:ext cx="4999918" cy="322816"/>
          </a:xfrm>
          <a:prstGeom prst="rect">
            <a:avLst/>
          </a:prstGeom>
          <a:noFill/>
          <a:ln/>
        </p:spPr>
        <p:txBody>
          <a:bodyPr wrap="square" lIns="0" tIns="0" rIns="0" bIns="0" rtlCol="0" anchor="t"/>
          <a:lstStyle/>
          <a:p>
            <a:pPr marL="0" indent="0" algn="l">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Impact of Guilt on Physical Wellbeing</a:t>
            </a:r>
            <a:endParaRPr lang="en-US" sz="1600" dirty="0"/>
          </a:p>
        </p:txBody>
      </p:sp>
      <p:sp>
        <p:nvSpPr>
          <p:cNvPr id="6" name="Text 4"/>
          <p:cNvSpPr/>
          <p:nvPr/>
        </p:nvSpPr>
        <p:spPr>
          <a:xfrm>
            <a:off x="647700" y="647699"/>
            <a:ext cx="10896600" cy="1514931"/>
          </a:xfrm>
          <a:prstGeom prst="rect">
            <a:avLst/>
          </a:prstGeom>
          <a:noFill/>
          <a:ln/>
        </p:spPr>
        <p:txBody>
          <a:bodyPr wrap="square" lIns="0" tIns="0" rIns="0" bIns="0" rtlCol="0" anchor="t"/>
          <a:lstStyle/>
          <a:p>
            <a:pPr marL="0" indent="0" algn="l">
              <a:lnSpc>
                <a:spcPct val="90000"/>
              </a:lnSpc>
              <a:buNone/>
            </a:pPr>
            <a:r>
              <a:rPr lang="en-US" sz="5400" dirty="0">
                <a:solidFill>
                  <a:srgbClr val="000000"/>
                </a:solidFill>
                <a:latin typeface="Lexend Black" pitchFamily="34" charset="0"/>
                <a:ea typeface="Lexend Black" pitchFamily="34" charset="-122"/>
                <a:cs typeface="Lexend Black" pitchFamily="34" charset="-120"/>
              </a:rPr>
              <a:t>Physical Effects of Emotional Burdens</a:t>
            </a:r>
            <a:endParaRPr lang="en-US" sz="5400" dirty="0"/>
          </a:p>
        </p:txBody>
      </p:sp>
      <p:sp>
        <p:nvSpPr>
          <p:cNvPr id="7" name="Text 5"/>
          <p:cNvSpPr/>
          <p:nvPr/>
        </p:nvSpPr>
        <p:spPr>
          <a:xfrm>
            <a:off x="6565900" y="2392219"/>
            <a:ext cx="5626100" cy="4465782"/>
          </a:xfrm>
          <a:prstGeom prst="rect">
            <a:avLst/>
          </a:prstGeom>
          <a:blipFill>
            <a:blip r:embed="rId4"/>
            <a:srcRect/>
            <a:stretch>
              <a:fillRect l="-12104" r="-12104"/>
            </a:stretch>
          </a:blipFill>
          <a:ln/>
        </p:spPr>
        <p:txBody>
          <a:bodyPr wrap="square" lIns="0" tIns="0" rIns="0" bIns="0" rtlCol="0" anchor="ctr"/>
          <a:lstStyle/>
          <a:p>
            <a:pPr marL="0" indent="0">
              <a:buNone/>
            </a:pPr>
            <a:endParaRPr lang="en-US" dirty="0"/>
          </a:p>
        </p:txBody>
      </p:sp>
      <p:sp>
        <p:nvSpPr>
          <p:cNvPr id="8" name="Text 6"/>
          <p:cNvSpPr/>
          <p:nvPr/>
        </p:nvSpPr>
        <p:spPr>
          <a:xfrm>
            <a:off x="640080" y="4261183"/>
            <a:ext cx="5455920" cy="363600"/>
          </a:xfrm>
          <a:prstGeom prst="rect">
            <a:avLst/>
          </a:prstGeom>
          <a:noFill/>
          <a:ln/>
        </p:spPr>
        <p:txBody>
          <a:bodyPr wrap="square" lIns="0" tIns="0" rIns="0" bIns="0" rtlCol="0" anchor="t"/>
          <a:lstStyle/>
          <a:p>
            <a:pPr marL="0" indent="0" algn="l">
              <a:lnSpc>
                <a:spcPct val="110000"/>
              </a:lnSpc>
              <a:spcBef>
                <a:spcPts val="1265"/>
              </a:spcBef>
              <a:buNone/>
            </a:pPr>
            <a:r>
              <a:rPr lang="en-US" sz="1084" dirty="0">
                <a:solidFill>
                  <a:srgbClr val="000000"/>
                </a:solidFill>
                <a:latin typeface="Raleway" pitchFamily="34" charset="0"/>
                <a:ea typeface="Raleway" pitchFamily="34" charset="-122"/>
                <a:cs typeface="Raleway" pitchFamily="34" charset="-120"/>
              </a:rPr>
              <a:t>The verses metaphorically describe the emotional impact as 'my strength was dried up as by the heat of summer,' linking emotional suffering to physical exhaustion.</a:t>
            </a:r>
            <a:endParaRPr lang="en-US" sz="1084" dirty="0"/>
          </a:p>
        </p:txBody>
      </p:sp>
      <p:sp>
        <p:nvSpPr>
          <p:cNvPr id="9" name="Text 7"/>
          <p:cNvSpPr/>
          <p:nvPr/>
        </p:nvSpPr>
        <p:spPr>
          <a:xfrm>
            <a:off x="1092200" y="3763976"/>
            <a:ext cx="4999918" cy="322816"/>
          </a:xfrm>
          <a:prstGeom prst="rect">
            <a:avLst/>
          </a:prstGeom>
          <a:noFill/>
          <a:ln/>
        </p:spPr>
        <p:txBody>
          <a:bodyPr wrap="square" lIns="0" tIns="0" rIns="0" bIns="0" rtlCol="0" anchor="t"/>
          <a:lstStyle/>
          <a:p>
            <a:pPr marL="0" indent="0" algn="l">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Analogy to Environmental Effects</a:t>
            </a:r>
            <a:endParaRPr lang="en-US" sz="1600" dirty="0"/>
          </a:p>
        </p:txBody>
      </p:sp>
      <p:sp>
        <p:nvSpPr>
          <p:cNvPr id="10" name="Text 8"/>
          <p:cNvSpPr/>
          <p:nvPr/>
        </p:nvSpPr>
        <p:spPr>
          <a:xfrm>
            <a:off x="640080" y="5533200"/>
            <a:ext cx="5455920" cy="363600"/>
          </a:xfrm>
          <a:prstGeom prst="rect">
            <a:avLst/>
          </a:prstGeom>
          <a:noFill/>
          <a:ln/>
        </p:spPr>
        <p:txBody>
          <a:bodyPr wrap="square" lIns="0" tIns="0" rIns="0" bIns="0" rtlCol="0" anchor="t"/>
          <a:lstStyle/>
          <a:p>
            <a:pPr marL="0" indent="0" algn="l">
              <a:lnSpc>
                <a:spcPct val="110000"/>
              </a:lnSpc>
              <a:spcBef>
                <a:spcPts val="1265"/>
              </a:spcBef>
              <a:buNone/>
            </a:pPr>
            <a:r>
              <a:rPr lang="en-US" sz="1084" dirty="0">
                <a:solidFill>
                  <a:srgbClr val="000000"/>
                </a:solidFill>
                <a:latin typeface="Raleway" pitchFamily="34" charset="0"/>
                <a:ea typeface="Raleway" pitchFamily="34" charset="-122"/>
                <a:cs typeface="Raleway" pitchFamily="34" charset="-120"/>
              </a:rPr>
              <a:t>The scripture suggests prayerful confession as a means to restore joy and physical health, emphasizing the transformative power of God's mercy and guidance.</a:t>
            </a:r>
            <a:endParaRPr lang="en-US" sz="1084" dirty="0"/>
          </a:p>
        </p:txBody>
      </p:sp>
      <p:sp>
        <p:nvSpPr>
          <p:cNvPr id="11" name="Text 9"/>
          <p:cNvSpPr/>
          <p:nvPr/>
        </p:nvSpPr>
        <p:spPr>
          <a:xfrm>
            <a:off x="1092200" y="5035993"/>
            <a:ext cx="4999918" cy="322816"/>
          </a:xfrm>
          <a:prstGeom prst="rect">
            <a:avLst/>
          </a:prstGeom>
          <a:noFill/>
          <a:ln/>
        </p:spPr>
        <p:txBody>
          <a:bodyPr wrap="square" lIns="0" tIns="0" rIns="0" bIns="0" rtlCol="0" anchor="t"/>
          <a:lstStyle/>
          <a:p>
            <a:pPr marL="0" indent="0" algn="l">
              <a:lnSpc>
                <a:spcPct val="90000"/>
              </a:lnSpc>
              <a:spcBef>
                <a:spcPts val="1000"/>
              </a:spcBef>
              <a:buNone/>
            </a:pPr>
            <a:r>
              <a:rPr lang="en-US" sz="1600" b="1" dirty="0">
                <a:solidFill>
                  <a:srgbClr val="000000"/>
                </a:solidFill>
                <a:latin typeface="Raleway" pitchFamily="34" charset="0"/>
                <a:ea typeface="Raleway" pitchFamily="34" charset="-122"/>
                <a:cs typeface="Raleway" pitchFamily="34" charset="-120"/>
              </a:rPr>
              <a:t>Pathway to Renewal</a:t>
            </a:r>
            <a:endParaRPr lang="en-US" sz="1600" dirty="0"/>
          </a:p>
        </p:txBody>
      </p:sp>
      <p:sp>
        <p:nvSpPr>
          <p:cNvPr id="12" name="Text 10"/>
          <p:cNvSpPr/>
          <p:nvPr/>
        </p:nvSpPr>
        <p:spPr>
          <a:xfrm>
            <a:off x="676203" y="5035340"/>
            <a:ext cx="240030" cy="320040"/>
          </a:xfrm>
          <a:custGeom>
            <a:avLst/>
            <a:gdLst/>
            <a:ahLst/>
            <a:cxnLst/>
            <a:rect l="l" t="t" r="r" b="b"/>
            <a:pathLst>
              <a:path w="240030" h="320040">
                <a:moveTo>
                  <a:pt x="70010" y="30004"/>
                </a:moveTo>
                <a:cubicBezTo>
                  <a:pt x="70010" y="13438"/>
                  <a:pt x="83449" y="0"/>
                  <a:pt x="100013" y="0"/>
                </a:cubicBezTo>
                <a:lnTo>
                  <a:pt x="140019" y="0"/>
                </a:lnTo>
                <a:cubicBezTo>
                  <a:pt x="156583" y="0"/>
                  <a:pt x="170023" y="13438"/>
                  <a:pt x="170023" y="30004"/>
                </a:cubicBezTo>
                <a:lnTo>
                  <a:pt x="170023" y="70009"/>
                </a:lnTo>
                <a:lnTo>
                  <a:pt x="210029" y="70009"/>
                </a:lnTo>
                <a:cubicBezTo>
                  <a:pt x="226593" y="70009"/>
                  <a:pt x="240032" y="83447"/>
                  <a:pt x="240032" y="100013"/>
                </a:cubicBezTo>
                <a:lnTo>
                  <a:pt x="240032" y="140017"/>
                </a:lnTo>
                <a:cubicBezTo>
                  <a:pt x="240032" y="156583"/>
                  <a:pt x="226593" y="170021"/>
                  <a:pt x="210029" y="170021"/>
                </a:cubicBezTo>
                <a:lnTo>
                  <a:pt x="170023" y="170021"/>
                </a:lnTo>
                <a:lnTo>
                  <a:pt x="170023" y="290036"/>
                </a:lnTo>
                <a:cubicBezTo>
                  <a:pt x="170023" y="306602"/>
                  <a:pt x="156583" y="320040"/>
                  <a:pt x="140019" y="320040"/>
                </a:cubicBezTo>
                <a:lnTo>
                  <a:pt x="100013" y="320040"/>
                </a:lnTo>
                <a:cubicBezTo>
                  <a:pt x="83449" y="320040"/>
                  <a:pt x="70010" y="306602"/>
                  <a:pt x="70010" y="290036"/>
                </a:cubicBezTo>
                <a:lnTo>
                  <a:pt x="70010" y="170021"/>
                </a:lnTo>
                <a:lnTo>
                  <a:pt x="30004" y="170021"/>
                </a:lnTo>
                <a:cubicBezTo>
                  <a:pt x="13439" y="170021"/>
                  <a:pt x="0" y="156583"/>
                  <a:pt x="0" y="140017"/>
                </a:cubicBezTo>
                <a:lnTo>
                  <a:pt x="0" y="100012"/>
                </a:lnTo>
                <a:cubicBezTo>
                  <a:pt x="0" y="83447"/>
                  <a:pt x="13439" y="70009"/>
                  <a:pt x="30004" y="70009"/>
                </a:cubicBezTo>
                <a:lnTo>
                  <a:pt x="70010" y="70009"/>
                </a:lnTo>
                <a:lnTo>
                  <a:pt x="70010" y="30004"/>
                </a:lnTo>
                <a:moveTo>
                  <a:pt x="140017" y="30004"/>
                </a:moveTo>
                <a:lnTo>
                  <a:pt x="100011" y="30004"/>
                </a:lnTo>
                <a:lnTo>
                  <a:pt x="100011" y="85012"/>
                </a:lnTo>
                <a:cubicBezTo>
                  <a:pt x="100011" y="93327"/>
                  <a:pt x="93324" y="100016"/>
                  <a:pt x="85009" y="100016"/>
                </a:cubicBezTo>
                <a:lnTo>
                  <a:pt x="30001" y="100016"/>
                </a:lnTo>
                <a:lnTo>
                  <a:pt x="30001" y="140021"/>
                </a:lnTo>
                <a:lnTo>
                  <a:pt x="85009" y="140021"/>
                </a:lnTo>
                <a:cubicBezTo>
                  <a:pt x="93324" y="140021"/>
                  <a:pt x="100011" y="146710"/>
                  <a:pt x="100011" y="155024"/>
                </a:cubicBezTo>
                <a:lnTo>
                  <a:pt x="100011" y="290043"/>
                </a:lnTo>
                <a:lnTo>
                  <a:pt x="140017" y="290043"/>
                </a:lnTo>
                <a:lnTo>
                  <a:pt x="140017" y="155027"/>
                </a:lnTo>
                <a:cubicBezTo>
                  <a:pt x="140017" y="146713"/>
                  <a:pt x="146704" y="140027"/>
                  <a:pt x="155019" y="140027"/>
                </a:cubicBezTo>
                <a:lnTo>
                  <a:pt x="210026" y="140027"/>
                </a:lnTo>
                <a:lnTo>
                  <a:pt x="210026" y="100022"/>
                </a:lnTo>
                <a:lnTo>
                  <a:pt x="155019" y="100022"/>
                </a:lnTo>
                <a:cubicBezTo>
                  <a:pt x="146704" y="100022"/>
                  <a:pt x="140017" y="93333"/>
                  <a:pt x="140017" y="85022"/>
                </a:cubicBezTo>
                <a:lnTo>
                  <a:pt x="140017" y="30004"/>
                </a:lnTo>
              </a:path>
            </a:pathLst>
          </a:custGeom>
          <a:solidFill>
            <a:srgbClr val="000000"/>
          </a:solidFill>
          <a:ln/>
        </p:spPr>
        <p:txBody>
          <a:bodyPr wrap="square" lIns="0" tIns="0" rIns="0" bIns="0" rtlCol="0" anchor="ctr"/>
          <a:lstStyle/>
          <a:p>
            <a:pPr marL="0" indent="0">
              <a:buNone/>
            </a:pPr>
            <a:endParaRPr lang="en-US" dirty="0"/>
          </a:p>
        </p:txBody>
      </p:sp>
      <p:sp>
        <p:nvSpPr>
          <p:cNvPr id="13" name="Text 11"/>
          <p:cNvSpPr/>
          <p:nvPr/>
        </p:nvSpPr>
        <p:spPr>
          <a:xfrm>
            <a:off x="636198" y="3773354"/>
            <a:ext cx="320040" cy="320040"/>
          </a:xfrm>
          <a:custGeom>
            <a:avLst/>
            <a:gdLst/>
            <a:ahLst/>
            <a:cxnLst/>
            <a:rect l="l" t="t" r="r" b="b"/>
            <a:pathLst>
              <a:path w="320040" h="320040">
                <a:moveTo>
                  <a:pt x="234836" y="12325"/>
                </a:moveTo>
                <a:cubicBezTo>
                  <a:pt x="233898" y="7326"/>
                  <a:pt x="230522" y="3136"/>
                  <a:pt x="225836" y="1200"/>
                </a:cubicBezTo>
                <a:cubicBezTo>
                  <a:pt x="221148" y="-736"/>
                  <a:pt x="215774" y="-176"/>
                  <a:pt x="211585" y="2701"/>
                </a:cubicBezTo>
                <a:lnTo>
                  <a:pt x="160020" y="38203"/>
                </a:lnTo>
                <a:lnTo>
                  <a:pt x="108455" y="2640"/>
                </a:lnTo>
                <a:cubicBezTo>
                  <a:pt x="104269" y="-234"/>
                  <a:pt x="98892" y="-797"/>
                  <a:pt x="94204" y="1139"/>
                </a:cubicBezTo>
                <a:cubicBezTo>
                  <a:pt x="89515" y="3076"/>
                  <a:pt x="86142" y="7265"/>
                  <a:pt x="85204" y="12264"/>
                </a:cubicBezTo>
                <a:lnTo>
                  <a:pt x="73891" y="73830"/>
                </a:lnTo>
                <a:lnTo>
                  <a:pt x="12325" y="85204"/>
                </a:lnTo>
                <a:cubicBezTo>
                  <a:pt x="7326" y="86142"/>
                  <a:pt x="3136" y="89518"/>
                  <a:pt x="1200" y="94204"/>
                </a:cubicBezTo>
                <a:cubicBezTo>
                  <a:pt x="-736" y="98892"/>
                  <a:pt x="-176" y="104266"/>
                  <a:pt x="2701" y="108455"/>
                </a:cubicBezTo>
                <a:lnTo>
                  <a:pt x="38203" y="160020"/>
                </a:lnTo>
                <a:lnTo>
                  <a:pt x="2640" y="211585"/>
                </a:lnTo>
                <a:cubicBezTo>
                  <a:pt x="-234" y="215771"/>
                  <a:pt x="-797" y="221148"/>
                  <a:pt x="1139" y="225836"/>
                </a:cubicBezTo>
                <a:cubicBezTo>
                  <a:pt x="3076" y="230525"/>
                  <a:pt x="7265" y="233962"/>
                  <a:pt x="12264" y="234836"/>
                </a:cubicBezTo>
                <a:lnTo>
                  <a:pt x="73830" y="246149"/>
                </a:lnTo>
                <a:lnTo>
                  <a:pt x="85143" y="307715"/>
                </a:lnTo>
                <a:cubicBezTo>
                  <a:pt x="86081" y="312714"/>
                  <a:pt x="89458" y="316904"/>
                  <a:pt x="94143" y="318840"/>
                </a:cubicBezTo>
                <a:cubicBezTo>
                  <a:pt x="98832" y="320776"/>
                  <a:pt x="104205" y="320216"/>
                  <a:pt x="108394" y="317339"/>
                </a:cubicBezTo>
                <a:lnTo>
                  <a:pt x="160023" y="281837"/>
                </a:lnTo>
                <a:lnTo>
                  <a:pt x="211588" y="317400"/>
                </a:lnTo>
                <a:cubicBezTo>
                  <a:pt x="215774" y="320274"/>
                  <a:pt x="221151" y="320837"/>
                  <a:pt x="225839" y="318901"/>
                </a:cubicBezTo>
                <a:cubicBezTo>
                  <a:pt x="230528" y="316964"/>
                  <a:pt x="233901" y="312775"/>
                  <a:pt x="234839" y="307776"/>
                </a:cubicBezTo>
                <a:lnTo>
                  <a:pt x="246152" y="246210"/>
                </a:lnTo>
                <a:lnTo>
                  <a:pt x="307718" y="234897"/>
                </a:lnTo>
                <a:cubicBezTo>
                  <a:pt x="312717" y="233959"/>
                  <a:pt x="316907" y="230582"/>
                  <a:pt x="318843" y="225897"/>
                </a:cubicBezTo>
                <a:cubicBezTo>
                  <a:pt x="320779" y="221208"/>
                  <a:pt x="320219" y="215835"/>
                  <a:pt x="317342" y="211646"/>
                </a:cubicBezTo>
                <a:lnTo>
                  <a:pt x="281840" y="160017"/>
                </a:lnTo>
                <a:lnTo>
                  <a:pt x="317403" y="108452"/>
                </a:lnTo>
                <a:cubicBezTo>
                  <a:pt x="320277" y="104266"/>
                  <a:pt x="320840" y="98889"/>
                  <a:pt x="318904" y="94201"/>
                </a:cubicBezTo>
                <a:cubicBezTo>
                  <a:pt x="316968" y="89512"/>
                  <a:pt x="312778" y="86139"/>
                  <a:pt x="307779" y="85201"/>
                </a:cubicBezTo>
                <a:lnTo>
                  <a:pt x="246213" y="73888"/>
                </a:lnTo>
                <a:lnTo>
                  <a:pt x="234836" y="12325"/>
                </a:lnTo>
                <a:moveTo>
                  <a:pt x="168520" y="68767"/>
                </a:moveTo>
                <a:lnTo>
                  <a:pt x="209524" y="40517"/>
                </a:lnTo>
                <a:lnTo>
                  <a:pt x="218523" y="89458"/>
                </a:lnTo>
                <a:cubicBezTo>
                  <a:pt x="219650" y="95583"/>
                  <a:pt x="224460" y="100397"/>
                  <a:pt x="230586" y="101520"/>
                </a:cubicBezTo>
                <a:lnTo>
                  <a:pt x="279526" y="110519"/>
                </a:lnTo>
                <a:lnTo>
                  <a:pt x="251276" y="151523"/>
                </a:lnTo>
                <a:cubicBezTo>
                  <a:pt x="247714" y="156647"/>
                  <a:pt x="247714" y="163400"/>
                  <a:pt x="251276" y="168523"/>
                </a:cubicBezTo>
                <a:lnTo>
                  <a:pt x="279526" y="209527"/>
                </a:lnTo>
                <a:lnTo>
                  <a:pt x="230586" y="218526"/>
                </a:lnTo>
                <a:cubicBezTo>
                  <a:pt x="224460" y="219653"/>
                  <a:pt x="219647" y="224463"/>
                  <a:pt x="218523" y="230589"/>
                </a:cubicBezTo>
                <a:lnTo>
                  <a:pt x="209524" y="279529"/>
                </a:lnTo>
                <a:lnTo>
                  <a:pt x="168520" y="251279"/>
                </a:lnTo>
                <a:cubicBezTo>
                  <a:pt x="163396" y="247717"/>
                  <a:pt x="156644" y="247717"/>
                  <a:pt x="151520" y="251279"/>
                </a:cubicBezTo>
                <a:lnTo>
                  <a:pt x="110516" y="279529"/>
                </a:lnTo>
                <a:lnTo>
                  <a:pt x="101517" y="230589"/>
                </a:lnTo>
                <a:cubicBezTo>
                  <a:pt x="100390" y="224463"/>
                  <a:pt x="95580" y="219650"/>
                  <a:pt x="89455" y="218526"/>
                </a:cubicBezTo>
                <a:lnTo>
                  <a:pt x="40514" y="209527"/>
                </a:lnTo>
                <a:lnTo>
                  <a:pt x="68764" y="168523"/>
                </a:lnTo>
                <a:cubicBezTo>
                  <a:pt x="72326" y="163399"/>
                  <a:pt x="72326" y="156647"/>
                  <a:pt x="68764" y="151523"/>
                </a:cubicBezTo>
                <a:lnTo>
                  <a:pt x="40514" y="110519"/>
                </a:lnTo>
                <a:lnTo>
                  <a:pt x="89455" y="101520"/>
                </a:lnTo>
                <a:cubicBezTo>
                  <a:pt x="95580" y="100393"/>
                  <a:pt x="100394" y="95583"/>
                  <a:pt x="101517" y="89458"/>
                </a:cubicBezTo>
                <a:lnTo>
                  <a:pt x="110516" y="40517"/>
                </a:lnTo>
                <a:lnTo>
                  <a:pt x="151520" y="68767"/>
                </a:lnTo>
                <a:cubicBezTo>
                  <a:pt x="156644" y="72329"/>
                  <a:pt x="163397" y="72329"/>
                  <a:pt x="168520" y="68767"/>
                </a:cubicBezTo>
                <a:lnTo>
                  <a:pt x="168520" y="68767"/>
                </a:lnTo>
                <a:moveTo>
                  <a:pt x="160020" y="230022"/>
                </a:moveTo>
                <a:cubicBezTo>
                  <a:pt x="198681" y="230022"/>
                  <a:pt x="230022" y="198681"/>
                  <a:pt x="230022" y="160020"/>
                </a:cubicBezTo>
                <a:cubicBezTo>
                  <a:pt x="230022" y="121359"/>
                  <a:pt x="198681" y="90018"/>
                  <a:pt x="160020" y="90018"/>
                </a:cubicBezTo>
                <a:cubicBezTo>
                  <a:pt x="121359" y="90018"/>
                  <a:pt x="90018" y="121359"/>
                  <a:pt x="90018" y="160020"/>
                </a:cubicBezTo>
                <a:cubicBezTo>
                  <a:pt x="90018" y="198681"/>
                  <a:pt x="121359" y="230022"/>
                  <a:pt x="160020" y="230022"/>
                </a:cubicBezTo>
                <a:lnTo>
                  <a:pt x="160020" y="230022"/>
                </a:lnTo>
                <a:moveTo>
                  <a:pt x="120018" y="160020"/>
                </a:moveTo>
                <a:cubicBezTo>
                  <a:pt x="120018" y="137928"/>
                  <a:pt x="137928" y="120018"/>
                  <a:pt x="160020" y="120018"/>
                </a:cubicBezTo>
                <a:cubicBezTo>
                  <a:pt x="182112" y="120018"/>
                  <a:pt x="200022" y="137928"/>
                  <a:pt x="200022" y="160020"/>
                </a:cubicBezTo>
                <a:cubicBezTo>
                  <a:pt x="200022" y="182112"/>
                  <a:pt x="182112" y="200022"/>
                  <a:pt x="160020" y="200022"/>
                </a:cubicBezTo>
                <a:cubicBezTo>
                  <a:pt x="137928" y="200022"/>
                  <a:pt x="120018" y="182112"/>
                  <a:pt x="120018" y="160020"/>
                </a:cubicBezTo>
                <a:lnTo>
                  <a:pt x="120018" y="160020"/>
                </a:ln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636198" y="2564075"/>
            <a:ext cx="320040" cy="177800"/>
          </a:xfrm>
          <a:custGeom>
            <a:avLst/>
            <a:gdLst/>
            <a:ahLst/>
            <a:cxnLst/>
            <a:rect l="l" t="t" r="r" b="b"/>
            <a:pathLst>
              <a:path w="320040" h="177800">
                <a:moveTo>
                  <a:pt x="70786" y="45006"/>
                </a:moveTo>
                <a:cubicBezTo>
                  <a:pt x="68953" y="34561"/>
                  <a:pt x="59841" y="26672"/>
                  <a:pt x="48896" y="26672"/>
                </a:cubicBezTo>
                <a:cubicBezTo>
                  <a:pt x="36616" y="26672"/>
                  <a:pt x="26672" y="36618"/>
                  <a:pt x="26672" y="48897"/>
                </a:cubicBezTo>
                <a:cubicBezTo>
                  <a:pt x="26672" y="55397"/>
                  <a:pt x="29396" y="61176"/>
                  <a:pt x="33895" y="65288"/>
                </a:cubicBezTo>
                <a:cubicBezTo>
                  <a:pt x="47676" y="77956"/>
                  <a:pt x="47676" y="99847"/>
                  <a:pt x="33895" y="112517"/>
                </a:cubicBezTo>
                <a:cubicBezTo>
                  <a:pt x="29450" y="116628"/>
                  <a:pt x="26672" y="122408"/>
                  <a:pt x="26672" y="128908"/>
                </a:cubicBezTo>
                <a:cubicBezTo>
                  <a:pt x="26672" y="141187"/>
                  <a:pt x="36619" y="151133"/>
                  <a:pt x="48896" y="151133"/>
                </a:cubicBezTo>
                <a:cubicBezTo>
                  <a:pt x="59841" y="151133"/>
                  <a:pt x="68953" y="143188"/>
                  <a:pt x="70786" y="132797"/>
                </a:cubicBezTo>
                <a:cubicBezTo>
                  <a:pt x="73177" y="119128"/>
                  <a:pt x="85067" y="106684"/>
                  <a:pt x="101680" y="106684"/>
                </a:cubicBezTo>
                <a:lnTo>
                  <a:pt x="218360" y="106684"/>
                </a:lnTo>
                <a:cubicBezTo>
                  <a:pt x="234973" y="106684"/>
                  <a:pt x="246863" y="119130"/>
                  <a:pt x="249254" y="132797"/>
                </a:cubicBezTo>
                <a:cubicBezTo>
                  <a:pt x="251087" y="143243"/>
                  <a:pt x="260199" y="151133"/>
                  <a:pt x="271144" y="151133"/>
                </a:cubicBezTo>
                <a:cubicBezTo>
                  <a:pt x="283424" y="151133"/>
                  <a:pt x="293368" y="141187"/>
                  <a:pt x="293368" y="128908"/>
                </a:cubicBezTo>
                <a:cubicBezTo>
                  <a:pt x="293368" y="122408"/>
                  <a:pt x="290644" y="116630"/>
                  <a:pt x="286145" y="112517"/>
                </a:cubicBezTo>
                <a:cubicBezTo>
                  <a:pt x="272364" y="99849"/>
                  <a:pt x="272364" y="77958"/>
                  <a:pt x="286145" y="65290"/>
                </a:cubicBezTo>
                <a:cubicBezTo>
                  <a:pt x="290590" y="61177"/>
                  <a:pt x="293368" y="55399"/>
                  <a:pt x="293368" y="48898"/>
                </a:cubicBezTo>
                <a:cubicBezTo>
                  <a:pt x="293368" y="36620"/>
                  <a:pt x="283421" y="26674"/>
                  <a:pt x="271144" y="26674"/>
                </a:cubicBezTo>
                <a:cubicBezTo>
                  <a:pt x="260199" y="26674"/>
                  <a:pt x="251087" y="34619"/>
                  <a:pt x="249254" y="45008"/>
                </a:cubicBezTo>
                <a:cubicBezTo>
                  <a:pt x="246863" y="58678"/>
                  <a:pt x="234973" y="71124"/>
                  <a:pt x="218360" y="71124"/>
                </a:cubicBezTo>
                <a:lnTo>
                  <a:pt x="101680" y="71124"/>
                </a:lnTo>
                <a:cubicBezTo>
                  <a:pt x="85067" y="71124"/>
                  <a:pt x="73177" y="58678"/>
                  <a:pt x="70786" y="45008"/>
                </a:cubicBezTo>
                <a:lnTo>
                  <a:pt x="70786" y="45006"/>
                </a:lnTo>
                <a:moveTo>
                  <a:pt x="97068" y="40394"/>
                </a:moveTo>
                <a:cubicBezTo>
                  <a:pt x="97459" y="42672"/>
                  <a:pt x="99347" y="44450"/>
                  <a:pt x="101680" y="44450"/>
                </a:cubicBezTo>
                <a:lnTo>
                  <a:pt x="218360" y="44450"/>
                </a:lnTo>
                <a:cubicBezTo>
                  <a:pt x="220639" y="44450"/>
                  <a:pt x="222581" y="42672"/>
                  <a:pt x="222972" y="40394"/>
                </a:cubicBezTo>
                <a:cubicBezTo>
                  <a:pt x="226972" y="17448"/>
                  <a:pt x="247029" y="0"/>
                  <a:pt x="271144" y="0"/>
                </a:cubicBezTo>
                <a:cubicBezTo>
                  <a:pt x="298146" y="0"/>
                  <a:pt x="320040" y="21893"/>
                  <a:pt x="320040" y="48895"/>
                </a:cubicBezTo>
                <a:cubicBezTo>
                  <a:pt x="320040" y="63174"/>
                  <a:pt x="313927" y="76010"/>
                  <a:pt x="304204" y="84955"/>
                </a:cubicBezTo>
                <a:cubicBezTo>
                  <a:pt x="301926" y="87010"/>
                  <a:pt x="301926" y="90788"/>
                  <a:pt x="304204" y="92845"/>
                </a:cubicBezTo>
                <a:cubicBezTo>
                  <a:pt x="313927" y="101791"/>
                  <a:pt x="320040" y="114626"/>
                  <a:pt x="320040" y="128905"/>
                </a:cubicBezTo>
                <a:cubicBezTo>
                  <a:pt x="320040" y="155908"/>
                  <a:pt x="298149" y="177800"/>
                  <a:pt x="271144" y="177800"/>
                </a:cubicBezTo>
                <a:cubicBezTo>
                  <a:pt x="247029" y="177800"/>
                  <a:pt x="226972" y="160354"/>
                  <a:pt x="222972" y="137406"/>
                </a:cubicBezTo>
                <a:cubicBezTo>
                  <a:pt x="222582" y="135128"/>
                  <a:pt x="220693" y="133350"/>
                  <a:pt x="218360" y="133350"/>
                </a:cubicBezTo>
                <a:lnTo>
                  <a:pt x="101680" y="133350"/>
                </a:lnTo>
                <a:cubicBezTo>
                  <a:pt x="99401" y="133350"/>
                  <a:pt x="97459" y="135128"/>
                  <a:pt x="97068" y="137406"/>
                </a:cubicBezTo>
                <a:cubicBezTo>
                  <a:pt x="93068" y="160353"/>
                  <a:pt x="73011" y="177800"/>
                  <a:pt x="48896" y="177800"/>
                </a:cubicBezTo>
                <a:cubicBezTo>
                  <a:pt x="21894" y="177800"/>
                  <a:pt x="0" y="155909"/>
                  <a:pt x="0" y="128905"/>
                </a:cubicBezTo>
                <a:cubicBezTo>
                  <a:pt x="0" y="114626"/>
                  <a:pt x="6113" y="101791"/>
                  <a:pt x="15836" y="92845"/>
                </a:cubicBezTo>
                <a:cubicBezTo>
                  <a:pt x="18114" y="90790"/>
                  <a:pt x="18114" y="87012"/>
                  <a:pt x="15836" y="84956"/>
                </a:cubicBezTo>
                <a:cubicBezTo>
                  <a:pt x="6113" y="76011"/>
                  <a:pt x="0" y="63176"/>
                  <a:pt x="0" y="48897"/>
                </a:cubicBezTo>
                <a:cubicBezTo>
                  <a:pt x="0" y="21894"/>
                  <a:pt x="21891" y="2"/>
                  <a:pt x="48896" y="2"/>
                </a:cubicBezTo>
                <a:cubicBezTo>
                  <a:pt x="73011" y="2"/>
                  <a:pt x="93068" y="17449"/>
                  <a:pt x="97068" y="40396"/>
                </a:cubicBezTo>
                <a:lnTo>
                  <a:pt x="97068" y="40394"/>
                </a:lnTo>
              </a:path>
            </a:pathLst>
          </a:custGeom>
          <a:solidFill>
            <a:srgbClr val="000000"/>
          </a:solidFill>
          <a:ln/>
        </p:spPr>
        <p:txBody>
          <a:bodyPr wrap="square" lIns="0" tIns="0" rIns="0" bIns="0" rtlCol="0" anchor="ctr"/>
          <a:lstStyle/>
          <a:p>
            <a:pPr marL="0" indent="0">
              <a:buNone/>
            </a:pPr>
            <a:endParaRPr lang="en-US" dirty="0"/>
          </a:p>
        </p:txBody>
      </p:sp>
      <p:sp>
        <p:nvSpPr>
          <p:cNvPr id="15" name="Text 13"/>
          <p:cNvSpPr/>
          <p:nvPr/>
        </p:nvSpPr>
        <p:spPr>
          <a:xfrm>
            <a:off x="1051559" y="6425511"/>
            <a:ext cx="5760720" cy="182880"/>
          </a:xfrm>
          <a:prstGeom prst="rect">
            <a:avLst/>
          </a:prstGeom>
          <a:noFill/>
          <a:ln/>
        </p:spPr>
        <p:txBody>
          <a:bodyPr wrap="square" lIns="0" tIns="0" rIns="0" bIns="0" rtlCol="0" anchor="ctr"/>
          <a:lstStyle/>
          <a:p>
            <a:pPr marL="0" indent="0">
              <a:buNone/>
            </a:pPr>
            <a:endParaRPr lang="en-US" dirty="0"/>
          </a:p>
        </p:txBody>
      </p:sp>
      <p:sp>
        <p:nvSpPr>
          <p:cNvPr id="16" name="Text 14"/>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9</a:t>
            </a:r>
            <a:endParaRPr lang="en-US" sz="1000" dirty="0"/>
          </a:p>
        </p:txBody>
      </p:sp>
      <p:sp>
        <p:nvSpPr>
          <p:cNvPr id="17" name="Text 1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2517</Words>
  <Application>Microsoft Macintosh PowerPoint</Application>
  <PresentationFormat>Breedbeeld</PresentationFormat>
  <Paragraphs>138</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Lexend Black</vt:lpstr>
      <vt:lpstr>Raleway</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SlideSpeak</dc:creator>
  <cp:lastModifiedBy>Coby Feller</cp:lastModifiedBy>
  <cp:revision>2</cp:revision>
  <dcterms:created xsi:type="dcterms:W3CDTF">2025-11-07T20:49:36Z</dcterms:created>
  <dcterms:modified xsi:type="dcterms:W3CDTF">2025-11-07T21:32:05Z</dcterms:modified>
</cp:coreProperties>
</file>