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3891200" cy="3291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var_Poster_Title_Author"/>
          <p:cNvSpPr txBox="1"/>
          <p:nvPr/>
        </p:nvSpPr>
        <p:spPr>
          <a:xfrm>
            <a:off x="0" y="0"/>
            <a:ext cx="43891200" cy="329184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3" name="var_Courage_Strength"/>
          <p:cNvSpPr txBox="1"/>
          <p:nvPr/>
        </p:nvSpPr>
        <p:spPr>
          <a:xfrm>
            <a:off x="0" y="3291840"/>
            <a:ext cx="22371770" cy="7811595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4" name="var_Radical_Statements"/>
          <p:cNvSpPr txBox="1"/>
          <p:nvPr/>
        </p:nvSpPr>
        <p:spPr>
          <a:xfrm>
            <a:off x="0" y="11103435"/>
            <a:ext cx="22371770" cy="7412821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5" name="var_Sensitive_Soul"/>
          <p:cNvSpPr txBox="1"/>
          <p:nvPr/>
        </p:nvSpPr>
        <p:spPr>
          <a:xfrm>
            <a:off x="22371770" y="3291840"/>
            <a:ext cx="21519429" cy="7593364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6" name="var_Harmonious_Contrasts"/>
          <p:cNvSpPr txBox="1"/>
          <p:nvPr/>
        </p:nvSpPr>
        <p:spPr>
          <a:xfrm>
            <a:off x="22371770" y="10885204"/>
            <a:ext cx="21519429" cy="7631052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7" name="var_Bible_Fulfillment"/>
          <p:cNvSpPr txBox="1"/>
          <p:nvPr/>
        </p:nvSpPr>
        <p:spPr>
          <a:xfrm>
            <a:off x="0" y="18516257"/>
            <a:ext cx="23527695" cy="7048626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8" name="var_Poet"/>
          <p:cNvSpPr txBox="1"/>
          <p:nvPr/>
        </p:nvSpPr>
        <p:spPr>
          <a:xfrm>
            <a:off x="23527695" y="18516257"/>
            <a:ext cx="20363504" cy="7048626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9" name="var_Love_Eloquence"/>
          <p:cNvSpPr txBox="1"/>
          <p:nvPr/>
        </p:nvSpPr>
        <p:spPr>
          <a:xfrm>
            <a:off x="0" y="25564884"/>
            <a:ext cx="22276472" cy="7353515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0" name="var_Sensitivity_of_Love"/>
          <p:cNvSpPr txBox="1"/>
          <p:nvPr/>
        </p:nvSpPr>
        <p:spPr>
          <a:xfrm>
            <a:off x="22276472" y="25564884"/>
            <a:ext cx="21614727" cy="7353515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1" name="p_Poster_Title_Author__t0"/>
          <p:cNvSpPr txBox="1"/>
          <p:nvPr/>
        </p:nvSpPr>
        <p:spPr>
          <a:xfrm>
            <a:off x="109728" y="109728"/>
            <a:ext cx="43671744" cy="1365504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6000"/>
            </a:pPr>
            <a:r>
              <a:rPr b="1" i="0">
                <a:solidFill>
                  <a:srgbClr val="FFFFFF"/>
                </a:solidFill>
              </a:rPr>
              <a:t>Jesus, God who became Man</a:t>
            </a:r>
          </a:p>
        </p:txBody>
      </p:sp>
      <p:sp>
        <p:nvSpPr>
          <p:cNvPr id="12" name="p_Poster_Title_Author__t1"/>
          <p:cNvSpPr txBox="1"/>
          <p:nvPr/>
        </p:nvSpPr>
        <p:spPr>
          <a:xfrm>
            <a:off x="109728" y="1475232"/>
            <a:ext cx="43671744" cy="1706879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Gerard Feller¹</a:t>
            </a:r>
          </a:p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¹Translated by Ursula Moestapa</a:t>
            </a:r>
          </a:p>
        </p:txBody>
      </p:sp>
      <p:sp>
        <p:nvSpPr>
          <p:cNvPr id="13" name="p_Courage_Strength__t0"/>
          <p:cNvSpPr txBox="1"/>
          <p:nvPr/>
        </p:nvSpPr>
        <p:spPr>
          <a:xfrm>
            <a:off x="109728" y="3401568"/>
            <a:ext cx="22152314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Courage &amp; Strength</a:t>
            </a:r>
          </a:p>
        </p:txBody>
      </p:sp>
      <p:sp>
        <p:nvSpPr>
          <p:cNvPr id="14" name="p_Courage_Strength__t1"/>
          <p:cNvSpPr txBox="1"/>
          <p:nvPr/>
        </p:nvSpPr>
        <p:spPr>
          <a:xfrm>
            <a:off x="109728" y="4572000"/>
            <a:ext cx="22152314" cy="642170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•Jesus demonstrated strong courage and strength.</a:t>
            </a:r>
          </a:p>
          <a:p>
            <a:pPr algn="l">
              <a:defRPr sz="4800"/>
            </a:pPr>
            <a:r>
              <a:rPr b="0" i="0"/>
              <a:t>•He stood up for truth and righteousness.</a:t>
            </a:r>
          </a:p>
          <a:p>
            <a:pPr algn="l">
              <a:defRPr sz="4800"/>
            </a:pPr>
            <a:r>
              <a:rPr b="0" i="0"/>
              <a:t>•Challenged societal norms and religious leaders.</a:t>
            </a:r>
          </a:p>
          <a:p>
            <a:pPr algn="l">
              <a:defRPr sz="4800"/>
            </a:pPr>
            <a:r>
              <a:rPr b="0" i="0"/>
              <a:t>•Risked his safety and popularity.</a:t>
            </a:r>
          </a:p>
          <a:p>
            <a:pPr algn="l">
              <a:defRPr sz="4800"/>
            </a:pPr>
            <a:r>
              <a:rPr b="0" i="0"/>
              <a:t>•Fearlessly confronted hypocrisy and injustice.</a:t>
            </a:r>
          </a:p>
        </p:txBody>
      </p:sp>
      <p:sp>
        <p:nvSpPr>
          <p:cNvPr id="15" name="p_Radical_Statements__t0"/>
          <p:cNvSpPr txBox="1"/>
          <p:nvPr/>
        </p:nvSpPr>
        <p:spPr>
          <a:xfrm>
            <a:off x="109728" y="11213163"/>
            <a:ext cx="22152314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Radical Statements</a:t>
            </a:r>
          </a:p>
        </p:txBody>
      </p:sp>
      <p:sp>
        <p:nvSpPr>
          <p:cNvPr id="16" name="p_Radical_Statements__t1"/>
          <p:cNvSpPr txBox="1"/>
          <p:nvPr/>
        </p:nvSpPr>
        <p:spPr>
          <a:xfrm>
            <a:off x="109728" y="12383595"/>
            <a:ext cx="22152314" cy="6022933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•Jesus challenged followers to prioritize faith above all else.</a:t>
            </a:r>
          </a:p>
          <a:p>
            <a:pPr algn="l">
              <a:defRPr sz="4800"/>
            </a:pPr>
            <a:r>
              <a:rPr b="0" i="0"/>
              <a:t>•Teachings emphasized genuine commitment.</a:t>
            </a:r>
          </a:p>
          <a:p>
            <a:pPr algn="l">
              <a:defRPr sz="4800"/>
            </a:pPr>
            <a:r>
              <a:rPr b="0" i="0"/>
              <a:t>•Encouraged courage to stand firm in beliefs.</a:t>
            </a:r>
          </a:p>
          <a:p>
            <a:pPr algn="l">
              <a:defRPr sz="4800"/>
            </a:pPr>
            <a:r>
              <a:rPr b="0" i="0"/>
              <a:t>•Challenged societal pressures and norms.</a:t>
            </a:r>
          </a:p>
        </p:txBody>
      </p:sp>
      <p:sp>
        <p:nvSpPr>
          <p:cNvPr id="17" name="p_Sensitive_Soul__t0"/>
          <p:cNvSpPr txBox="1"/>
          <p:nvPr/>
        </p:nvSpPr>
        <p:spPr>
          <a:xfrm>
            <a:off x="22481498" y="3401568"/>
            <a:ext cx="21299973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Sensitive Soul</a:t>
            </a:r>
          </a:p>
        </p:txBody>
      </p:sp>
      <p:sp>
        <p:nvSpPr>
          <p:cNvPr id="18" name="p_Sensitive_Soul__t1"/>
          <p:cNvSpPr txBox="1"/>
          <p:nvPr/>
        </p:nvSpPr>
        <p:spPr>
          <a:xfrm>
            <a:off x="22481498" y="4572000"/>
            <a:ext cx="21299973" cy="620347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•Jesus displayed deep sensitivity and compassion.</a:t>
            </a:r>
          </a:p>
          <a:p>
            <a:pPr algn="l">
              <a:defRPr sz="4800"/>
            </a:pPr>
            <a:r>
              <a:rPr b="0" i="0"/>
              <a:t>•He wept at the death of Lazarus, showing empathy.</a:t>
            </a:r>
          </a:p>
          <a:p>
            <a:pPr algn="l">
              <a:defRPr sz="4800"/>
            </a:pPr>
            <a:r>
              <a:rPr b="0" i="0"/>
              <a:t>•Expressed vulnerability and sought comfort in prayer.</a:t>
            </a:r>
          </a:p>
        </p:txBody>
      </p:sp>
      <p:sp>
        <p:nvSpPr>
          <p:cNvPr id="19" name="p_Harmonious_Contrasts__t0"/>
          <p:cNvSpPr txBox="1"/>
          <p:nvPr/>
        </p:nvSpPr>
        <p:spPr>
          <a:xfrm>
            <a:off x="22481498" y="10994932"/>
            <a:ext cx="21299973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Harmonious Contrasts</a:t>
            </a:r>
          </a:p>
        </p:txBody>
      </p:sp>
      <p:sp>
        <p:nvSpPr>
          <p:cNvPr id="20" name="p_Harmonious_Contrasts__t1"/>
          <p:cNvSpPr txBox="1"/>
          <p:nvPr/>
        </p:nvSpPr>
        <p:spPr>
          <a:xfrm>
            <a:off x="22481498" y="12165364"/>
            <a:ext cx="21299973" cy="6241164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•Jesus' personality combined contrasting qualities.</a:t>
            </a:r>
          </a:p>
          <a:p>
            <a:pPr lvl="1" algn="l">
              <a:defRPr sz="4800"/>
            </a:pPr>
            <a:r>
              <a:rPr b="0" i="0"/>
              <a:t>◦He was both gentle and serious.</a:t>
            </a:r>
          </a:p>
          <a:p>
            <a:pPr lvl="1" algn="l">
              <a:defRPr sz="4800"/>
            </a:pPr>
            <a:r>
              <a:rPr b="0" i="0"/>
              <a:t>◦He exhibited optimism and realism.</a:t>
            </a:r>
          </a:p>
          <a:p>
            <a:pPr algn="l">
              <a:defRPr sz="4800"/>
            </a:pPr>
            <a:r>
              <a:rPr b="0" i="0"/>
              <a:t>•This balance made him relatable to diverse audiences.</a:t>
            </a:r>
          </a:p>
          <a:p>
            <a:pPr lvl="1" algn="l">
              <a:defRPr sz="4800"/>
            </a:pPr>
            <a:r>
              <a:rPr b="0" i="0"/>
              <a:t>◦He connected with individuals from all walks of life.</a:t>
            </a:r>
          </a:p>
        </p:txBody>
      </p:sp>
      <p:sp>
        <p:nvSpPr>
          <p:cNvPr id="21" name="p_Bible_Fulfillment__t0"/>
          <p:cNvSpPr txBox="1"/>
          <p:nvPr/>
        </p:nvSpPr>
        <p:spPr>
          <a:xfrm>
            <a:off x="109728" y="18625985"/>
            <a:ext cx="23308239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Bible &amp; Fulfillment</a:t>
            </a:r>
          </a:p>
        </p:txBody>
      </p:sp>
      <p:sp>
        <p:nvSpPr>
          <p:cNvPr id="22" name="p_Bible_Fulfillment__t1"/>
          <p:cNvSpPr txBox="1"/>
          <p:nvPr/>
        </p:nvSpPr>
        <p:spPr>
          <a:xfrm>
            <a:off x="109728" y="19796417"/>
            <a:ext cx="23308239" cy="565873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•Jesus viewed the Bible as a source of guidance.</a:t>
            </a:r>
          </a:p>
          <a:p>
            <a:pPr algn="l">
              <a:defRPr sz="4800"/>
            </a:pPr>
            <a:r>
              <a:rPr b="0" i="0"/>
              <a:t>•His life and teachings fulfilled the scriptures.</a:t>
            </a:r>
          </a:p>
          <a:p>
            <a:pPr algn="l">
              <a:defRPr sz="4800"/>
            </a:pPr>
            <a:r>
              <a:rPr b="0" i="0"/>
              <a:t>•Offered new insights and interpretations.</a:t>
            </a:r>
          </a:p>
          <a:p>
            <a:pPr algn="l">
              <a:defRPr sz="4800"/>
            </a:pPr>
            <a:r>
              <a:rPr b="0" i="0"/>
              <a:t>•Revealed deeper spiritual truths.</a:t>
            </a:r>
          </a:p>
        </p:txBody>
      </p:sp>
      <p:sp>
        <p:nvSpPr>
          <p:cNvPr id="23" name="p_Poet__t0"/>
          <p:cNvSpPr txBox="1"/>
          <p:nvPr/>
        </p:nvSpPr>
        <p:spPr>
          <a:xfrm>
            <a:off x="23637423" y="18625985"/>
            <a:ext cx="20144048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Poet</a:t>
            </a:r>
          </a:p>
        </p:txBody>
      </p:sp>
      <p:sp>
        <p:nvSpPr>
          <p:cNvPr id="24" name="p_Poet__t1"/>
          <p:cNvSpPr txBox="1"/>
          <p:nvPr/>
        </p:nvSpPr>
        <p:spPr>
          <a:xfrm>
            <a:off x="23637423" y="19796417"/>
            <a:ext cx="20144048" cy="565873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•Jesus used poetic language to convey spiritual truths.</a:t>
            </a:r>
          </a:p>
          <a:p>
            <a:pPr algn="l">
              <a:defRPr sz="4800"/>
            </a:pPr>
            <a:r>
              <a:rPr b="0" i="0"/>
              <a:t>•His teachings included vivid imagery and metaphors.</a:t>
            </a:r>
          </a:p>
          <a:p>
            <a:pPr algn="l">
              <a:defRPr sz="4800"/>
            </a:pPr>
            <a:r>
              <a:rPr b="0" i="0"/>
              <a:t>•Parables and sayings were rich in symbolism.</a:t>
            </a:r>
          </a:p>
          <a:p>
            <a:pPr algn="l">
              <a:defRPr sz="4800"/>
            </a:pPr>
            <a:r>
              <a:rPr b="0" i="0"/>
              <a:t>•His words resonated with listeners and left a lasting impact.</a:t>
            </a:r>
          </a:p>
        </p:txBody>
      </p:sp>
      <p:sp>
        <p:nvSpPr>
          <p:cNvPr id="25" name="p_Love_Eloquence__t0"/>
          <p:cNvSpPr txBox="1"/>
          <p:nvPr/>
        </p:nvSpPr>
        <p:spPr>
          <a:xfrm>
            <a:off x="109728" y="25674612"/>
            <a:ext cx="22057016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Love &amp; Eloquence</a:t>
            </a:r>
          </a:p>
        </p:txBody>
      </p:sp>
      <p:sp>
        <p:nvSpPr>
          <p:cNvPr id="26" name="p_Love_Eloquence__t1"/>
          <p:cNvSpPr txBox="1"/>
          <p:nvPr/>
        </p:nvSpPr>
        <p:spPr>
          <a:xfrm>
            <a:off x="109728" y="26845044"/>
            <a:ext cx="22057016" cy="596362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•Jesus' eloquence reflected his love.</a:t>
            </a:r>
          </a:p>
          <a:p>
            <a:pPr algn="l">
              <a:defRPr sz="4800"/>
            </a:pPr>
            <a:r>
              <a:rPr b="0" i="0"/>
              <a:t>•Adapted speech to suit his audience.</a:t>
            </a:r>
          </a:p>
          <a:p>
            <a:pPr algn="l">
              <a:defRPr sz="4800"/>
            </a:pPr>
            <a:r>
              <a:rPr b="0" i="0"/>
              <a:t>•Communicated with clarity and compassion.</a:t>
            </a:r>
          </a:p>
          <a:p>
            <a:pPr algn="l">
              <a:defRPr sz="4800"/>
            </a:pPr>
            <a:r>
              <a:rPr b="0" i="0"/>
              <a:t>•Ensured his message was understood and felt.</a:t>
            </a:r>
          </a:p>
          <a:p>
            <a:pPr algn="l">
              <a:defRPr sz="4800"/>
            </a:pPr>
            <a:r>
              <a:rPr b="0" i="0"/>
              <a:t>•Words were powerful yet gentle.</a:t>
            </a:r>
          </a:p>
          <a:p>
            <a:pPr algn="l">
              <a:defRPr sz="4800"/>
            </a:pPr>
            <a:r>
              <a:rPr b="0" i="0"/>
              <a:t>•Conveyed deep love and understanding.</a:t>
            </a:r>
          </a:p>
        </p:txBody>
      </p:sp>
      <p:sp>
        <p:nvSpPr>
          <p:cNvPr id="27" name="p_Sensitivity_of_Love__t0"/>
          <p:cNvSpPr txBox="1"/>
          <p:nvPr/>
        </p:nvSpPr>
        <p:spPr>
          <a:xfrm>
            <a:off x="22386200" y="25674612"/>
            <a:ext cx="21395271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Sensitivity of Love</a:t>
            </a:r>
          </a:p>
        </p:txBody>
      </p:sp>
      <p:sp>
        <p:nvSpPr>
          <p:cNvPr id="28" name="p_Sensitivity_of_Love__t1"/>
          <p:cNvSpPr txBox="1"/>
          <p:nvPr/>
        </p:nvSpPr>
        <p:spPr>
          <a:xfrm>
            <a:off x="22386200" y="26845044"/>
            <a:ext cx="21395271" cy="596362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•Jesus' love was sensitive and compassionate.</a:t>
            </a:r>
          </a:p>
          <a:p>
            <a:pPr algn="l">
              <a:defRPr sz="4800"/>
            </a:pPr>
            <a:r>
              <a:rPr b="0" i="0"/>
              <a:t>•He reached out to those in need with understanding and care.</a:t>
            </a:r>
          </a:p>
          <a:p>
            <a:pPr algn="l">
              <a:defRPr sz="4800"/>
            </a:pPr>
            <a:r>
              <a:rPr b="0" i="0"/>
              <a:t>•Treated everyone with dignity and respect.</a:t>
            </a:r>
          </a:p>
          <a:p>
            <a:pPr algn="l">
              <a:defRPr sz="4800"/>
            </a:pPr>
            <a:r>
              <a:rPr b="0" i="0"/>
              <a:t>•Offered forgiveness and hope.</a:t>
            </a:r>
          </a:p>
          <a:p>
            <a:pPr algn="l">
              <a:defRPr sz="4800"/>
            </a:pPr>
            <a:r>
              <a:rPr b="0" i="0"/>
              <a:t>•His sensitivity was a testament to his deep love for humanity.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