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2853387" cy="893076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Singularity"/>
          <p:cNvSpPr txBox="1"/>
          <p:nvPr/>
        </p:nvSpPr>
        <p:spPr>
          <a:xfrm>
            <a:off x="0" y="12222605"/>
            <a:ext cx="22853387" cy="652511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Genetics"/>
          <p:cNvSpPr txBox="1"/>
          <p:nvPr/>
        </p:nvSpPr>
        <p:spPr>
          <a:xfrm>
            <a:off x="22853387" y="3291840"/>
            <a:ext cx="21037812" cy="727878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Huxley_Family"/>
          <p:cNvSpPr txBox="1"/>
          <p:nvPr/>
        </p:nvSpPr>
        <p:spPr>
          <a:xfrm>
            <a:off x="22853387" y="10570625"/>
            <a:ext cx="21037812" cy="817709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Science_Fiction"/>
          <p:cNvSpPr txBox="1"/>
          <p:nvPr/>
        </p:nvSpPr>
        <p:spPr>
          <a:xfrm>
            <a:off x="0" y="18747720"/>
            <a:ext cx="20670338" cy="729736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Future_Developments"/>
          <p:cNvSpPr txBox="1"/>
          <p:nvPr/>
        </p:nvSpPr>
        <p:spPr>
          <a:xfrm>
            <a:off x="20670338" y="18747720"/>
            <a:ext cx="23220861" cy="729736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Human_Enhancement"/>
          <p:cNvSpPr txBox="1"/>
          <p:nvPr/>
        </p:nvSpPr>
        <p:spPr>
          <a:xfrm>
            <a:off x="0" y="26045085"/>
            <a:ext cx="21529003" cy="687331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Transhumanism_Testing"/>
          <p:cNvSpPr txBox="1"/>
          <p:nvPr/>
        </p:nvSpPr>
        <p:spPr>
          <a:xfrm>
            <a:off x="21529003" y="26045085"/>
            <a:ext cx="22362196" cy="687331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Transhumanism: Operation Super (hu)man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¹Stichting Promise</a:t>
            </a:r>
          </a:p>
        </p:txBody>
      </p:sp>
      <p:sp>
        <p:nvSpPr>
          <p:cNvPr id="13" name="p_Introduction__t0"/>
          <p:cNvSpPr txBox="1"/>
          <p:nvPr/>
        </p:nvSpPr>
        <p:spPr>
          <a:xfrm>
            <a:off x="109728" y="3401568"/>
            <a:ext cx="2263393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4" name="p_Introduction__t1"/>
          <p:cNvSpPr txBox="1"/>
          <p:nvPr/>
        </p:nvSpPr>
        <p:spPr>
          <a:xfrm>
            <a:off x="109728" y="4572000"/>
            <a:ext cx="22633931" cy="754087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•Transhumanism enhances human life through technology.</a:t>
            </a:r>
          </a:p>
          <a:p>
            <a:pPr algn="l">
              <a:defRPr sz="4800"/>
            </a:pPr>
            <a:r>
              <a:rPr b="0" i="0"/>
              <a:t>•Focuses on intellectual, physical, and psychological improvement.</a:t>
            </a:r>
          </a:p>
          <a:p>
            <a:pPr algn="l">
              <a:defRPr sz="4800"/>
            </a:pPr>
            <a:r>
              <a:rPr b="0" i="0"/>
              <a:t>•Envisions surpassing current human limitations.</a:t>
            </a:r>
          </a:p>
          <a:p>
            <a:pPr algn="l">
              <a:defRPr sz="4800"/>
            </a:pPr>
            <a:r>
              <a:rPr b="0" i="0"/>
              <a:t>•A rational perspective, not a religion.</a:t>
            </a:r>
          </a:p>
        </p:txBody>
      </p:sp>
      <p:sp>
        <p:nvSpPr>
          <p:cNvPr id="15" name="p_Singularity__t0"/>
          <p:cNvSpPr txBox="1"/>
          <p:nvPr/>
        </p:nvSpPr>
        <p:spPr>
          <a:xfrm>
            <a:off x="109728" y="12332333"/>
            <a:ext cx="2263393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Singularity</a:t>
            </a:r>
          </a:p>
        </p:txBody>
      </p:sp>
      <p:sp>
        <p:nvSpPr>
          <p:cNvPr id="16" name="p_Singularity__t1"/>
          <p:cNvSpPr txBox="1"/>
          <p:nvPr/>
        </p:nvSpPr>
        <p:spPr>
          <a:xfrm>
            <a:off x="109728" y="13502765"/>
            <a:ext cx="22633931" cy="513522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•Transhumanists predict a technological singularity.</a:t>
            </a:r>
          </a:p>
          <a:p>
            <a:pPr algn="l">
              <a:defRPr sz="4800"/>
            </a:pPr>
            <a:r>
              <a:rPr b="0" i="0"/>
              <a:t>•Ray Kurzweil foresees exponential technological growth.</a:t>
            </a:r>
          </a:p>
          <a:p>
            <a:pPr algn="l">
              <a:defRPr sz="4800"/>
            </a:pPr>
            <a:r>
              <a:rPr b="0" i="0"/>
              <a:t>•Merging of biological and non-biological intelligence is expected.</a:t>
            </a:r>
          </a:p>
          <a:p>
            <a:pPr algn="l">
              <a:defRPr sz="4800"/>
            </a:pPr>
            <a:r>
              <a:rPr b="0" i="0"/>
              <a:t>•Raises questions about human essence, consciousness, and identity.</a:t>
            </a:r>
          </a:p>
        </p:txBody>
      </p:sp>
      <p:sp>
        <p:nvSpPr>
          <p:cNvPr id="17" name="p_Genetics__t0"/>
          <p:cNvSpPr txBox="1"/>
          <p:nvPr/>
        </p:nvSpPr>
        <p:spPr>
          <a:xfrm>
            <a:off x="22963115" y="3401568"/>
            <a:ext cx="2081835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Genetics</a:t>
            </a:r>
          </a:p>
        </p:txBody>
      </p:sp>
      <p:sp>
        <p:nvSpPr>
          <p:cNvPr id="18" name="p_Genetics__t1"/>
          <p:cNvSpPr txBox="1"/>
          <p:nvPr/>
        </p:nvSpPr>
        <p:spPr>
          <a:xfrm>
            <a:off x="22963115" y="4572000"/>
            <a:ext cx="20818356" cy="588889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•Genetic advancements in the 21st century raise ethical concerns.</a:t>
            </a:r>
          </a:p>
          <a:p>
            <a:pPr algn="l">
              <a:defRPr sz="4800"/>
            </a:pPr>
            <a:r>
              <a:rPr b="0" i="0"/>
              <a:t>•DNA modification, especially germline, poses risks to future generations.</a:t>
            </a:r>
          </a:p>
          <a:p>
            <a:pPr algn="l">
              <a:defRPr sz="4800"/>
            </a:pPr>
            <a:r>
              <a:rPr b="0" i="0"/>
              <a:t>•Challenges traditional definitions of life and personhood.</a:t>
            </a:r>
          </a:p>
          <a:p>
            <a:pPr algn="l">
              <a:defRPr sz="4800"/>
            </a:pPr>
            <a:r>
              <a:rPr b="0" i="0"/>
              <a:t>•Christians are encouraged to consider genetic technology within biblical boundaries.</a:t>
            </a:r>
          </a:p>
        </p:txBody>
      </p:sp>
      <p:sp>
        <p:nvSpPr>
          <p:cNvPr id="19" name="p_Huxley_Family__t0"/>
          <p:cNvSpPr txBox="1"/>
          <p:nvPr/>
        </p:nvSpPr>
        <p:spPr>
          <a:xfrm>
            <a:off x="22963115" y="10680353"/>
            <a:ext cx="2081835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Huxley Family</a:t>
            </a:r>
          </a:p>
        </p:txBody>
      </p:sp>
      <p:sp>
        <p:nvSpPr>
          <p:cNvPr id="20" name="p_Huxley_Family__t1"/>
          <p:cNvSpPr txBox="1"/>
          <p:nvPr/>
        </p:nvSpPr>
        <p:spPr>
          <a:xfrm>
            <a:off x="22963115" y="11850785"/>
            <a:ext cx="20818356" cy="678720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•Julian Huxley coined the term transhumanism.</a:t>
            </a:r>
          </a:p>
          <a:p>
            <a:pPr algn="l">
              <a:defRPr sz="4800"/>
            </a:pPr>
            <a:r>
              <a:rPr b="0" i="0"/>
              <a:t>•He was an evolutionary biologist and advocate for population control.</a:t>
            </a:r>
          </a:p>
          <a:p>
            <a:pPr algn="l">
              <a:defRPr sz="4800"/>
            </a:pPr>
            <a:r>
              <a:rPr b="0" i="0"/>
              <a:t>•Associated with UNESCO and the British Humanist Association.</a:t>
            </a:r>
          </a:p>
          <a:p>
            <a:pPr algn="l">
              <a:defRPr sz="4800"/>
            </a:pPr>
            <a:r>
              <a:rPr b="0" i="0"/>
              <a:t>•Aldous Huxley, his brother, wrote 'Brave New World.'</a:t>
            </a:r>
          </a:p>
          <a:p>
            <a:pPr algn="l">
              <a:defRPr sz="4800"/>
            </a:pPr>
            <a:r>
              <a:rPr b="0" i="0"/>
              <a:t>•The article examines transhumanism from a biblical perspective.</a:t>
            </a:r>
          </a:p>
          <a:p>
            <a:pPr algn="l">
              <a:defRPr sz="4800"/>
            </a:pPr>
            <a:r>
              <a:rPr b="0" i="0"/>
              <a:t>•Focus on high expectations and ethical implications.</a:t>
            </a:r>
          </a:p>
        </p:txBody>
      </p:sp>
      <p:sp>
        <p:nvSpPr>
          <p:cNvPr id="21" name="p_Science_Fiction__t0"/>
          <p:cNvSpPr txBox="1"/>
          <p:nvPr/>
        </p:nvSpPr>
        <p:spPr>
          <a:xfrm>
            <a:off x="109728" y="18857448"/>
            <a:ext cx="20450882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Science Fiction</a:t>
            </a:r>
          </a:p>
        </p:txBody>
      </p:sp>
      <p:sp>
        <p:nvSpPr>
          <p:cNvPr id="22" name="p_Science_Fiction__t1"/>
          <p:cNvSpPr txBox="1"/>
          <p:nvPr/>
        </p:nvSpPr>
        <p:spPr>
          <a:xfrm>
            <a:off x="109728" y="20027880"/>
            <a:ext cx="20450882" cy="590747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•Explores transhumanist themes and technological futures.</a:t>
            </a:r>
          </a:p>
          <a:p>
            <a:pPr algn="l">
              <a:defRPr sz="4800"/>
            </a:pPr>
            <a:r>
              <a:rPr b="0" i="0"/>
              <a:t>•Films like 'The Matrix' and 'Transcendence' depict quests for power and immortality.</a:t>
            </a:r>
          </a:p>
          <a:p>
            <a:pPr algn="l">
              <a:defRPr sz="4800"/>
            </a:pPr>
            <a:r>
              <a:rPr b="0" i="0"/>
              <a:t>•Narratives reflect desires for a disembodied, pure mental existence.</a:t>
            </a:r>
          </a:p>
        </p:txBody>
      </p:sp>
      <p:sp>
        <p:nvSpPr>
          <p:cNvPr id="23" name="p_Future_Developments__t0"/>
          <p:cNvSpPr txBox="1"/>
          <p:nvPr/>
        </p:nvSpPr>
        <p:spPr>
          <a:xfrm>
            <a:off x="20780066" y="18857448"/>
            <a:ext cx="23001405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Future Developments</a:t>
            </a:r>
          </a:p>
        </p:txBody>
      </p:sp>
      <p:sp>
        <p:nvSpPr>
          <p:cNvPr id="24" name="p_Future_Developments__t1"/>
          <p:cNvSpPr txBox="1"/>
          <p:nvPr/>
        </p:nvSpPr>
        <p:spPr>
          <a:xfrm>
            <a:off x="20780066" y="20027880"/>
            <a:ext cx="23001405" cy="590747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•Predictions include genetic defect-free births and regenerative medicine.</a:t>
            </a:r>
          </a:p>
          <a:p>
            <a:pPr algn="l">
              <a:defRPr sz="4800"/>
            </a:pPr>
            <a:r>
              <a:rPr b="0" i="0"/>
              <a:t>•Brain-machine interfaces are expected.</a:t>
            </a:r>
          </a:p>
          <a:p>
            <a:pPr algn="l">
              <a:defRPr sz="4800"/>
            </a:pPr>
            <a:r>
              <a:rPr b="0" i="0"/>
              <a:t>•Advancements pose risks like thought manipulation.</a:t>
            </a:r>
          </a:p>
          <a:p>
            <a:pPr algn="l">
              <a:defRPr sz="4800"/>
            </a:pPr>
            <a:r>
              <a:rPr b="0" i="0"/>
              <a:t>•Transhumanism anticipates biotechnology convergence.</a:t>
            </a:r>
          </a:p>
        </p:txBody>
      </p:sp>
      <p:sp>
        <p:nvSpPr>
          <p:cNvPr id="25" name="p_Human_Enhancement__t0"/>
          <p:cNvSpPr txBox="1"/>
          <p:nvPr/>
        </p:nvSpPr>
        <p:spPr>
          <a:xfrm>
            <a:off x="109728" y="26154813"/>
            <a:ext cx="2130954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Human Enhancement</a:t>
            </a:r>
          </a:p>
        </p:txBody>
      </p:sp>
      <p:sp>
        <p:nvSpPr>
          <p:cNvPr id="26" name="p_Human_Enhancement__t1"/>
          <p:cNvSpPr txBox="1"/>
          <p:nvPr/>
        </p:nvSpPr>
        <p:spPr>
          <a:xfrm>
            <a:off x="109728" y="27325245"/>
            <a:ext cx="21309547" cy="548342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•Involves altering features beyond natural limits using technology.</a:t>
            </a:r>
          </a:p>
          <a:p>
            <a:pPr algn="l">
              <a:defRPr sz="4800"/>
            </a:pPr>
            <a:r>
              <a:rPr b="0" i="0"/>
              <a:t>•Restoring impaired functions is generally acceptable.</a:t>
            </a:r>
          </a:p>
          <a:p>
            <a:pPr algn="l">
              <a:defRPr sz="4800"/>
            </a:pPr>
            <a:r>
              <a:rPr b="0" i="0"/>
              <a:t>•Crossing creation boundaries poses ethical dilemmas.</a:t>
            </a:r>
          </a:p>
          <a:p>
            <a:pPr algn="l">
              <a:defRPr sz="4800"/>
            </a:pPr>
            <a:r>
              <a:rPr b="0" i="0"/>
              <a:t>•Advances in prosthetics, brain stimulation, and implants highlight potential and risks.</a:t>
            </a:r>
          </a:p>
        </p:txBody>
      </p:sp>
      <p:sp>
        <p:nvSpPr>
          <p:cNvPr id="27" name="p_Transhumanism_Testing__t0"/>
          <p:cNvSpPr txBox="1"/>
          <p:nvPr/>
        </p:nvSpPr>
        <p:spPr>
          <a:xfrm>
            <a:off x="21638731" y="26154813"/>
            <a:ext cx="2214274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Transhumanism Testing</a:t>
            </a:r>
          </a:p>
        </p:txBody>
      </p:sp>
      <p:sp>
        <p:nvSpPr>
          <p:cNvPr id="28" name="p_Transhumanism_Testing__t1"/>
          <p:cNvSpPr txBox="1"/>
          <p:nvPr/>
        </p:nvSpPr>
        <p:spPr>
          <a:xfrm>
            <a:off x="21638731" y="27325245"/>
            <a:ext cx="22142740" cy="548342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•Transhumanism challenges traditional biblical views of humanity.</a:t>
            </a:r>
          </a:p>
          <a:p>
            <a:pPr algn="l">
              <a:defRPr sz="4800"/>
            </a:pPr>
            <a:r>
              <a:rPr b="0" i="0"/>
              <a:t>•Aims to achieve god-like attributes and control over the environment.</a:t>
            </a:r>
          </a:p>
          <a:p>
            <a:pPr algn="l">
              <a:defRPr sz="4800"/>
            </a:pPr>
            <a:r>
              <a:rPr b="0" i="0"/>
              <a:t>•Raises questions about autonomy, identity, and worldview.</a:t>
            </a:r>
          </a:p>
          <a:p>
            <a:pPr algn="l">
              <a:defRPr sz="4800"/>
            </a:pPr>
            <a:r>
              <a:rPr b="0" i="0"/>
              <a:t>•Christians are encouraged to discern these developments biblically.</a:t>
            </a:r>
          </a:p>
          <a:p>
            <a:pPr algn="l">
              <a:defRPr sz="4800"/>
            </a:pPr>
            <a:r>
              <a:rPr b="0" i="0"/>
              <a:t>•Recognize the potential dangers of transhumanist ideologies.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