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43891200" cy="3291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var_Poster_Title_Author"/>
          <p:cNvSpPr txBox="1"/>
          <p:nvPr/>
        </p:nvSpPr>
        <p:spPr>
          <a:xfrm>
            <a:off x="0" y="0"/>
            <a:ext cx="43891200" cy="3291840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3" name="var_Introduction"/>
          <p:cNvSpPr txBox="1"/>
          <p:nvPr/>
        </p:nvSpPr>
        <p:spPr>
          <a:xfrm>
            <a:off x="0" y="3291840"/>
            <a:ext cx="22932031" cy="8740048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4" name="var_Patience"/>
          <p:cNvSpPr txBox="1"/>
          <p:nvPr/>
        </p:nvSpPr>
        <p:spPr>
          <a:xfrm>
            <a:off x="0" y="12031888"/>
            <a:ext cx="22932031" cy="6473524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5" name="var_Non_Judging"/>
          <p:cNvSpPr txBox="1"/>
          <p:nvPr/>
        </p:nvSpPr>
        <p:spPr>
          <a:xfrm>
            <a:off x="22932031" y="3291840"/>
            <a:ext cx="20959168" cy="7868744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6" name="var_Non_Striving"/>
          <p:cNvSpPr txBox="1"/>
          <p:nvPr/>
        </p:nvSpPr>
        <p:spPr>
          <a:xfrm>
            <a:off x="22932031" y="11160584"/>
            <a:ext cx="20959168" cy="7344828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7" name="var_Jon_Kabat_Zinn"/>
          <p:cNvSpPr txBox="1"/>
          <p:nvPr/>
        </p:nvSpPr>
        <p:spPr>
          <a:xfrm>
            <a:off x="0" y="18505413"/>
            <a:ext cx="23759398" cy="7264869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8" name="var_Beginner_s_Mind"/>
          <p:cNvSpPr txBox="1"/>
          <p:nvPr/>
        </p:nvSpPr>
        <p:spPr>
          <a:xfrm>
            <a:off x="23759398" y="18505413"/>
            <a:ext cx="20131801" cy="7264869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9" name="var_Breathing_Techniques"/>
          <p:cNvSpPr txBox="1"/>
          <p:nvPr/>
        </p:nvSpPr>
        <p:spPr>
          <a:xfrm>
            <a:off x="0" y="25770282"/>
            <a:ext cx="22355249" cy="7148117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10" name="var_Healthy_Alternatives"/>
          <p:cNvSpPr txBox="1"/>
          <p:nvPr/>
        </p:nvSpPr>
        <p:spPr>
          <a:xfrm>
            <a:off x="22355249" y="25770282"/>
            <a:ext cx="21535950" cy="7148117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11" name="p_Poster_Title_Author__t0"/>
          <p:cNvSpPr txBox="1"/>
          <p:nvPr/>
        </p:nvSpPr>
        <p:spPr>
          <a:xfrm>
            <a:off x="109728" y="109728"/>
            <a:ext cx="43671744" cy="1365504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ctr">
              <a:defRPr sz="6000"/>
            </a:pPr>
            <a:r>
              <a:rPr b="1" i="0">
                <a:solidFill>
                  <a:srgbClr val="FFFFFF"/>
                </a:solidFill>
              </a:rPr>
              <a:t>Holistic Medicine and Mindfulness: A Critical Examination</a:t>
            </a:r>
          </a:p>
        </p:txBody>
      </p:sp>
      <p:sp>
        <p:nvSpPr>
          <p:cNvPr id="12" name="p_Poster_Title_Author__t1"/>
          <p:cNvSpPr txBox="1"/>
          <p:nvPr/>
        </p:nvSpPr>
        <p:spPr>
          <a:xfrm>
            <a:off x="109728" y="1475232"/>
            <a:ext cx="43671744" cy="1706879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ctr">
              <a:defRPr sz="3600"/>
            </a:pPr>
            <a:r>
              <a:rPr b="0" i="0">
                <a:solidFill>
                  <a:srgbClr val="FFFFFF"/>
                </a:solidFill>
              </a:rPr>
              <a:t>Gerard Feller¹</a:t>
            </a:r>
          </a:p>
          <a:p>
            <a:pPr algn="ctr">
              <a:defRPr sz="3600"/>
            </a:pPr>
            <a:r>
              <a:rPr b="0" i="0">
                <a:solidFill>
                  <a:srgbClr val="FFFFFF"/>
                </a:solidFill>
              </a:rPr>
              <a:t>¹Stichting Promise</a:t>
            </a:r>
          </a:p>
        </p:txBody>
      </p:sp>
      <p:sp>
        <p:nvSpPr>
          <p:cNvPr id="13" name="p_Introduction__t0"/>
          <p:cNvSpPr txBox="1"/>
          <p:nvPr/>
        </p:nvSpPr>
        <p:spPr>
          <a:xfrm>
            <a:off x="109728" y="3401568"/>
            <a:ext cx="22712575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Introduction</a:t>
            </a:r>
          </a:p>
        </p:txBody>
      </p:sp>
      <p:sp>
        <p:nvSpPr>
          <p:cNvPr id="14" name="p_Introduction__t1"/>
          <p:cNvSpPr txBox="1"/>
          <p:nvPr/>
        </p:nvSpPr>
        <p:spPr>
          <a:xfrm>
            <a:off x="109728" y="4572000"/>
            <a:ext cx="22712575" cy="735016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•Holistic medicine is gaining prominence in mental health care.</a:t>
            </a:r>
          </a:p>
          <a:p>
            <a:pPr algn="l">
              <a:defRPr sz="4800"/>
            </a:pPr>
            <a:r>
              <a:rPr b="0" i="0"/>
              <a:t>•Addresses chronic symptoms where modern medicine falls short.</a:t>
            </a:r>
          </a:p>
          <a:p>
            <a:pPr algn="l">
              <a:defRPr sz="4800"/>
            </a:pPr>
            <a:r>
              <a:rPr b="0" i="0"/>
              <a:t>•Stress-related issues affect a large number of workers annually.</a:t>
            </a:r>
          </a:p>
          <a:p>
            <a:pPr algn="l">
              <a:defRPr sz="4800"/>
            </a:pPr>
            <a:r>
              <a:rPr b="0" i="0"/>
              <a:t>•Mindfulness practices like MBSR and MBCT are gaining attention.</a:t>
            </a:r>
          </a:p>
        </p:txBody>
      </p:sp>
      <p:sp>
        <p:nvSpPr>
          <p:cNvPr id="15" name="p_Patience__t0"/>
          <p:cNvSpPr txBox="1"/>
          <p:nvPr/>
        </p:nvSpPr>
        <p:spPr>
          <a:xfrm>
            <a:off x="109728" y="12141616"/>
            <a:ext cx="22712575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Patience</a:t>
            </a:r>
          </a:p>
        </p:txBody>
      </p:sp>
      <p:sp>
        <p:nvSpPr>
          <p:cNvPr id="16" name="p_Patience__t1"/>
          <p:cNvSpPr txBox="1"/>
          <p:nvPr/>
        </p:nvSpPr>
        <p:spPr>
          <a:xfrm>
            <a:off x="109728" y="13312048"/>
            <a:ext cx="22712575" cy="5083636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•Patience in meditation involves accepting the natural flow of events.</a:t>
            </a:r>
          </a:p>
          <a:p>
            <a:pPr algn="l">
              <a:defRPr sz="4800"/>
            </a:pPr>
            <a:r>
              <a:rPr b="0" i="0"/>
              <a:t>•It can lead to inner peace but may also cause excessive self-emptying.</a:t>
            </a:r>
          </a:p>
          <a:p>
            <a:pPr algn="l">
              <a:defRPr sz="4800"/>
            </a:pPr>
            <a:r>
              <a:rPr b="0" i="0"/>
              <a:t>•Biblical perspective highlights perseverance and holding onto truths.</a:t>
            </a:r>
          </a:p>
        </p:txBody>
      </p:sp>
      <p:sp>
        <p:nvSpPr>
          <p:cNvPr id="17" name="p_Non_Judging__t0"/>
          <p:cNvSpPr txBox="1"/>
          <p:nvPr/>
        </p:nvSpPr>
        <p:spPr>
          <a:xfrm>
            <a:off x="23041759" y="3401568"/>
            <a:ext cx="20739712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Non-Judging</a:t>
            </a:r>
          </a:p>
        </p:txBody>
      </p:sp>
      <p:sp>
        <p:nvSpPr>
          <p:cNvPr id="18" name="p_Non_Judging__t1"/>
          <p:cNvSpPr txBox="1"/>
          <p:nvPr/>
        </p:nvSpPr>
        <p:spPr>
          <a:xfrm>
            <a:off x="23041759" y="4572000"/>
            <a:ext cx="20739712" cy="6478856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•Involves observing and letting go of fears and prejudices.</a:t>
            </a:r>
          </a:p>
          <a:p>
            <a:pPr algn="l">
              <a:defRPr sz="4800"/>
            </a:pPr>
            <a:r>
              <a:rPr b="0" i="0"/>
              <a:t>•Can lead to spiritual passivity if not balanced.</a:t>
            </a:r>
          </a:p>
          <a:p>
            <a:pPr algn="l">
              <a:defRPr sz="4800"/>
            </a:pPr>
            <a:r>
              <a:rPr b="0" i="0"/>
              <a:t>•Kabat-Zinn advocates for a balance between skepticism and openness.</a:t>
            </a:r>
          </a:p>
          <a:p>
            <a:pPr algn="l">
              <a:defRPr sz="4800"/>
            </a:pPr>
            <a:r>
              <a:rPr b="0" i="0"/>
              <a:t>•Aims to dismantle critical thinking.</a:t>
            </a:r>
          </a:p>
          <a:p>
            <a:pPr algn="l">
              <a:defRPr sz="4800"/>
            </a:pPr>
            <a:r>
              <a:rPr b="0" i="0"/>
              <a:t>•Potentially exposes individuals to spiritual influences.</a:t>
            </a:r>
          </a:p>
        </p:txBody>
      </p:sp>
      <p:sp>
        <p:nvSpPr>
          <p:cNvPr id="19" name="p_Non_Striving__t0"/>
          <p:cNvSpPr txBox="1"/>
          <p:nvPr/>
        </p:nvSpPr>
        <p:spPr>
          <a:xfrm>
            <a:off x="23041759" y="11270312"/>
            <a:ext cx="20739712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Non-Striving</a:t>
            </a:r>
          </a:p>
        </p:txBody>
      </p:sp>
      <p:sp>
        <p:nvSpPr>
          <p:cNvPr id="20" name="p_Non_Striving__t1"/>
          <p:cNvSpPr txBox="1"/>
          <p:nvPr/>
        </p:nvSpPr>
        <p:spPr>
          <a:xfrm>
            <a:off x="23041759" y="12440744"/>
            <a:ext cx="20739712" cy="595494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•Non-striving aims to reduce stress by avoiding goals.</a:t>
            </a:r>
          </a:p>
          <a:p>
            <a:pPr algn="l">
              <a:defRPr sz="4800"/>
            </a:pPr>
            <a:r>
              <a:rPr b="0" i="0"/>
              <a:t>•Risks include leading to dissociation, a detached state.</a:t>
            </a:r>
          </a:p>
          <a:p>
            <a:pPr algn="l">
              <a:defRPr sz="4800"/>
            </a:pPr>
            <a:r>
              <a:rPr b="0" i="0"/>
              <a:t>•Dissociation is linked with spiritual practices.</a:t>
            </a:r>
          </a:p>
          <a:p>
            <a:pPr algn="l">
              <a:defRPr sz="4800"/>
            </a:pPr>
            <a:r>
              <a:rPr b="0" i="0"/>
              <a:t>•May expose individuals to spiritual influences.</a:t>
            </a:r>
          </a:p>
        </p:txBody>
      </p:sp>
      <p:sp>
        <p:nvSpPr>
          <p:cNvPr id="21" name="p_Jon_Kabat_Zinn__t0"/>
          <p:cNvSpPr txBox="1"/>
          <p:nvPr/>
        </p:nvSpPr>
        <p:spPr>
          <a:xfrm>
            <a:off x="109728" y="18615141"/>
            <a:ext cx="23539942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Jon Kabat-Zinn</a:t>
            </a:r>
          </a:p>
        </p:txBody>
      </p:sp>
      <p:sp>
        <p:nvSpPr>
          <p:cNvPr id="22" name="p_Jon_Kabat_Zinn__t1"/>
          <p:cNvSpPr txBox="1"/>
          <p:nvPr/>
        </p:nvSpPr>
        <p:spPr>
          <a:xfrm>
            <a:off x="109728" y="19785573"/>
            <a:ext cx="23539942" cy="5874981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•Developed Attention Training inspired by Buddhist meditation.</a:t>
            </a:r>
          </a:p>
          <a:p>
            <a:pPr algn="l">
              <a:defRPr sz="4800"/>
            </a:pPr>
            <a:r>
              <a:rPr b="0" i="0"/>
              <a:t>•Created an eight-week anti-stress course.</a:t>
            </a:r>
          </a:p>
          <a:p>
            <a:pPr algn="l">
              <a:defRPr sz="4800"/>
            </a:pPr>
            <a:r>
              <a:rPr b="0" i="0"/>
              <a:t>•Focuses on meditative consciousness.</a:t>
            </a:r>
          </a:p>
          <a:p>
            <a:pPr algn="l">
              <a:defRPr sz="4800"/>
            </a:pPr>
            <a:r>
              <a:rPr b="0" i="0"/>
              <a:t>•Emphasizes seven attitudinal factors: non-judging, patience, a beginner's mind, trust, non-striving, acceptance, and letting go.</a:t>
            </a:r>
          </a:p>
        </p:txBody>
      </p:sp>
      <p:sp>
        <p:nvSpPr>
          <p:cNvPr id="23" name="p_Beginner_s_Mind__t0"/>
          <p:cNvSpPr txBox="1"/>
          <p:nvPr/>
        </p:nvSpPr>
        <p:spPr>
          <a:xfrm>
            <a:off x="23869126" y="18615141"/>
            <a:ext cx="19912345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Beginner's Mind</a:t>
            </a:r>
          </a:p>
        </p:txBody>
      </p:sp>
      <p:sp>
        <p:nvSpPr>
          <p:cNvPr id="24" name="p_Beginner_s_Mind__t1"/>
          <p:cNvSpPr txBox="1"/>
          <p:nvPr/>
        </p:nvSpPr>
        <p:spPr>
          <a:xfrm>
            <a:off x="23869126" y="19785573"/>
            <a:ext cx="19912345" cy="5874981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•Encourages seeing the present moment with fresh eyes.</a:t>
            </a:r>
          </a:p>
          <a:p>
            <a:pPr algn="l">
              <a:defRPr sz="4800"/>
            </a:pPr>
            <a:r>
              <a:rPr b="0" i="0"/>
              <a:t>•Can be healing by focusing on the present.</a:t>
            </a:r>
          </a:p>
          <a:p>
            <a:pPr algn="l">
              <a:defRPr sz="4800"/>
            </a:pPr>
            <a:r>
              <a:rPr b="0" i="0"/>
              <a:t>•Intensive practice may erase the past.</a:t>
            </a:r>
          </a:p>
          <a:p>
            <a:pPr algn="l">
              <a:defRPr sz="4800"/>
            </a:pPr>
            <a:r>
              <a:rPr b="0" i="0"/>
              <a:t>•May lead to dismantling personal identity.</a:t>
            </a:r>
          </a:p>
          <a:p>
            <a:pPr algn="l">
              <a:defRPr sz="4800"/>
            </a:pPr>
            <a:r>
              <a:rPr b="0" i="0"/>
              <a:t>•Aligns with Buddhist concepts of self-dissolution.</a:t>
            </a:r>
          </a:p>
        </p:txBody>
      </p:sp>
      <p:sp>
        <p:nvSpPr>
          <p:cNvPr id="25" name="p_Breathing_Techniques__t0"/>
          <p:cNvSpPr txBox="1"/>
          <p:nvPr/>
        </p:nvSpPr>
        <p:spPr>
          <a:xfrm>
            <a:off x="109728" y="25880010"/>
            <a:ext cx="22135793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Breathing Techniques</a:t>
            </a:r>
          </a:p>
        </p:txBody>
      </p:sp>
      <p:sp>
        <p:nvSpPr>
          <p:cNvPr id="26" name="p_Breathing_Techniques__t1"/>
          <p:cNvSpPr txBox="1"/>
          <p:nvPr/>
        </p:nvSpPr>
        <p:spPr>
          <a:xfrm>
            <a:off x="109728" y="27050442"/>
            <a:ext cx="22135793" cy="5758229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•Incorporates breathing exercises with a focus on prana breathing.</a:t>
            </a:r>
          </a:p>
          <a:p>
            <a:pPr algn="l">
              <a:defRPr sz="4800"/>
            </a:pPr>
            <a:r>
              <a:rPr b="0" i="0"/>
              <a:t>•Prana breathing is a technique derived from yoga.</a:t>
            </a:r>
          </a:p>
          <a:p>
            <a:pPr algn="l">
              <a:defRPr sz="4800"/>
            </a:pPr>
            <a:r>
              <a:rPr b="0" i="0"/>
              <a:t>•Believed to direct cosmic energy for healing purposes.</a:t>
            </a:r>
          </a:p>
          <a:p>
            <a:pPr algn="l">
              <a:defRPr sz="4800"/>
            </a:pPr>
            <a:r>
              <a:rPr b="0" i="0"/>
              <a:t>•Kabat-Zinn's approach integrates breathing with spiritual energizing.</a:t>
            </a:r>
          </a:p>
        </p:txBody>
      </p:sp>
      <p:sp>
        <p:nvSpPr>
          <p:cNvPr id="27" name="p_Healthy_Alternatives__t0"/>
          <p:cNvSpPr txBox="1"/>
          <p:nvPr/>
        </p:nvSpPr>
        <p:spPr>
          <a:xfrm>
            <a:off x="22464977" y="25880010"/>
            <a:ext cx="21316494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Healthy Alternatives</a:t>
            </a:r>
          </a:p>
        </p:txBody>
      </p:sp>
      <p:sp>
        <p:nvSpPr>
          <p:cNvPr id="28" name="p_Healthy_Alternatives__t1"/>
          <p:cNvSpPr txBox="1"/>
          <p:nvPr/>
        </p:nvSpPr>
        <p:spPr>
          <a:xfrm>
            <a:off x="22464977" y="27050442"/>
            <a:ext cx="21316494" cy="5758229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•Focuses on physiological awareness within a biblical framework.</a:t>
            </a:r>
          </a:p>
          <a:p>
            <a:pPr algn="l">
              <a:defRPr sz="4800"/>
            </a:pPr>
            <a:r>
              <a:rPr b="0" i="0"/>
              <a:t>•Emphasizes integration of spirit, soul, and body.</a:t>
            </a:r>
          </a:p>
          <a:p>
            <a:pPr algn="l">
              <a:defRPr sz="4800"/>
            </a:pPr>
            <a:r>
              <a:rPr b="0" i="0"/>
              <a:t>•Encourages Christians to address bodily signals responsibly.</a:t>
            </a:r>
          </a:p>
          <a:p>
            <a:pPr algn="l">
              <a:defRPr sz="4800"/>
            </a:pPr>
            <a:r>
              <a:rPr b="0" i="0"/>
              <a:t>•Considers spiritual and psychological aspects.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