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2932031" cy="874004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Patience"/>
          <p:cNvSpPr txBox="1"/>
          <p:nvPr/>
        </p:nvSpPr>
        <p:spPr>
          <a:xfrm>
            <a:off x="0" y="12031888"/>
            <a:ext cx="22932031" cy="647352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Non_Judging"/>
          <p:cNvSpPr txBox="1"/>
          <p:nvPr/>
        </p:nvSpPr>
        <p:spPr>
          <a:xfrm>
            <a:off x="22932031" y="3291840"/>
            <a:ext cx="20959168" cy="786874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Non_Striving"/>
          <p:cNvSpPr txBox="1"/>
          <p:nvPr/>
        </p:nvSpPr>
        <p:spPr>
          <a:xfrm>
            <a:off x="22932031" y="11160584"/>
            <a:ext cx="20959168" cy="734482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Jon_Kabat_Zinn"/>
          <p:cNvSpPr txBox="1"/>
          <p:nvPr/>
        </p:nvSpPr>
        <p:spPr>
          <a:xfrm>
            <a:off x="0" y="18505413"/>
            <a:ext cx="23759398" cy="726486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Beginner_s_Mind"/>
          <p:cNvSpPr txBox="1"/>
          <p:nvPr/>
        </p:nvSpPr>
        <p:spPr>
          <a:xfrm>
            <a:off x="23759398" y="18505413"/>
            <a:ext cx="20131801" cy="726486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Breathing_Techniques"/>
          <p:cNvSpPr txBox="1"/>
          <p:nvPr/>
        </p:nvSpPr>
        <p:spPr>
          <a:xfrm>
            <a:off x="0" y="25770282"/>
            <a:ext cx="22355249" cy="714811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Healthy_Alternatives"/>
          <p:cNvSpPr txBox="1"/>
          <p:nvPr/>
        </p:nvSpPr>
        <p:spPr>
          <a:xfrm>
            <a:off x="22355249" y="25770282"/>
            <a:ext cx="21535950" cy="714811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Holistic Medicine and Mindfulness: A Critical Examination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¹Stichting Promise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271257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2712575" cy="73501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•Holistic medicine is gaining prominence in mental health care.</a:t>
            </a:r>
          </a:p>
          <a:p>
            <a:pPr algn="l">
              <a:defRPr sz="4800"/>
            </a:pPr>
            <a:r>
              <a:rPr b="0" i="0"/>
              <a:t>•Addresses chronic symptoms where modern medicine falls short.</a:t>
            </a:r>
          </a:p>
          <a:p>
            <a:pPr algn="l">
              <a:defRPr sz="4800"/>
            </a:pPr>
            <a:r>
              <a:rPr b="0" i="0"/>
              <a:t>•Stress-related issues affect a large number of workers annually.</a:t>
            </a:r>
          </a:p>
          <a:p>
            <a:pPr algn="l">
              <a:defRPr sz="4800"/>
            </a:pPr>
            <a:r>
              <a:rPr b="0" i="0"/>
              <a:t>•Mindfulness practices like MBSR and MBCT are gaining attention.</a:t>
            </a:r>
          </a:p>
        </p:txBody>
      </p:sp>
      <p:sp>
        <p:nvSpPr>
          <p:cNvPr id="15" name="p_Patience__t0"/>
          <p:cNvSpPr txBox="1"/>
          <p:nvPr/>
        </p:nvSpPr>
        <p:spPr>
          <a:xfrm>
            <a:off x="109728" y="12141616"/>
            <a:ext cx="2271257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Patience</a:t>
            </a:r>
          </a:p>
        </p:txBody>
      </p:sp>
      <p:sp>
        <p:nvSpPr>
          <p:cNvPr id="16" name="p_Patience__t1"/>
          <p:cNvSpPr txBox="1"/>
          <p:nvPr/>
        </p:nvSpPr>
        <p:spPr>
          <a:xfrm>
            <a:off x="109728" y="13312048"/>
            <a:ext cx="22712575" cy="508363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•Patience in meditation involves accepting the natural flow of events.</a:t>
            </a:r>
          </a:p>
          <a:p>
            <a:pPr algn="l">
              <a:defRPr sz="4800"/>
            </a:pPr>
            <a:r>
              <a:rPr b="0" i="0"/>
              <a:t>•It can lead to inner peace but may also cause excessive self-emptying.</a:t>
            </a:r>
          </a:p>
          <a:p>
            <a:pPr algn="l">
              <a:defRPr sz="4800"/>
            </a:pPr>
            <a:r>
              <a:rPr b="0" i="0"/>
              <a:t>•Biblical perspective highlights perseverance and holding onto truths.</a:t>
            </a:r>
          </a:p>
        </p:txBody>
      </p:sp>
      <p:sp>
        <p:nvSpPr>
          <p:cNvPr id="17" name="p_Non_Judging__t0"/>
          <p:cNvSpPr txBox="1"/>
          <p:nvPr/>
        </p:nvSpPr>
        <p:spPr>
          <a:xfrm>
            <a:off x="23041759" y="3401568"/>
            <a:ext cx="2073971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Non-Judging</a:t>
            </a:r>
          </a:p>
        </p:txBody>
      </p:sp>
      <p:sp>
        <p:nvSpPr>
          <p:cNvPr id="18" name="p_Non_Judging__t1"/>
          <p:cNvSpPr txBox="1"/>
          <p:nvPr/>
        </p:nvSpPr>
        <p:spPr>
          <a:xfrm>
            <a:off x="23041759" y="4572000"/>
            <a:ext cx="20739712" cy="64788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•Involves observing and letting go of fears and prejudices.</a:t>
            </a:r>
          </a:p>
          <a:p>
            <a:pPr algn="l">
              <a:defRPr sz="4800"/>
            </a:pPr>
            <a:r>
              <a:rPr b="0" i="0"/>
              <a:t>•Can lead to spiritual passivity if not balanced.</a:t>
            </a:r>
          </a:p>
          <a:p>
            <a:pPr algn="l">
              <a:defRPr sz="4800"/>
            </a:pPr>
            <a:r>
              <a:rPr b="0" i="0"/>
              <a:t>•Kabat-Zinn advocates for a balance between skepticism and openness.</a:t>
            </a:r>
          </a:p>
          <a:p>
            <a:pPr algn="l">
              <a:defRPr sz="4800"/>
            </a:pPr>
            <a:r>
              <a:rPr b="0" i="0"/>
              <a:t>•Aims to dismantle critical thinking.</a:t>
            </a:r>
          </a:p>
          <a:p>
            <a:pPr algn="l">
              <a:defRPr sz="4800"/>
            </a:pPr>
            <a:r>
              <a:rPr b="0" i="0"/>
              <a:t>•Potentially exposes individuals to spiritual influences.</a:t>
            </a:r>
          </a:p>
        </p:txBody>
      </p:sp>
      <p:sp>
        <p:nvSpPr>
          <p:cNvPr id="19" name="p_Non_Striving__t0"/>
          <p:cNvSpPr txBox="1"/>
          <p:nvPr/>
        </p:nvSpPr>
        <p:spPr>
          <a:xfrm>
            <a:off x="23041759" y="11270312"/>
            <a:ext cx="2073971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Non-Striving</a:t>
            </a:r>
          </a:p>
        </p:txBody>
      </p:sp>
      <p:sp>
        <p:nvSpPr>
          <p:cNvPr id="20" name="p_Non_Striving__t1"/>
          <p:cNvSpPr txBox="1"/>
          <p:nvPr/>
        </p:nvSpPr>
        <p:spPr>
          <a:xfrm>
            <a:off x="23041759" y="12440744"/>
            <a:ext cx="20739712" cy="59549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•Non-striving aims to reduce stress by avoiding goals.</a:t>
            </a:r>
          </a:p>
          <a:p>
            <a:pPr algn="l">
              <a:defRPr sz="4800"/>
            </a:pPr>
            <a:r>
              <a:rPr b="0" i="0"/>
              <a:t>•Risks include leading to dissociation, a detached state.</a:t>
            </a:r>
          </a:p>
          <a:p>
            <a:pPr algn="l">
              <a:defRPr sz="4800"/>
            </a:pPr>
            <a:r>
              <a:rPr b="0" i="0"/>
              <a:t>•Dissociation is linked with spiritual practices.</a:t>
            </a:r>
          </a:p>
          <a:p>
            <a:pPr algn="l">
              <a:defRPr sz="4800"/>
            </a:pPr>
            <a:r>
              <a:rPr b="0" i="0"/>
              <a:t>•May expose individuals to spiritual influences.</a:t>
            </a:r>
          </a:p>
        </p:txBody>
      </p:sp>
      <p:sp>
        <p:nvSpPr>
          <p:cNvPr id="21" name="p_Jon_Kabat_Zinn__t0"/>
          <p:cNvSpPr txBox="1"/>
          <p:nvPr/>
        </p:nvSpPr>
        <p:spPr>
          <a:xfrm>
            <a:off x="109728" y="18615141"/>
            <a:ext cx="2353994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Jon Kabat-Zinn</a:t>
            </a:r>
          </a:p>
        </p:txBody>
      </p:sp>
      <p:sp>
        <p:nvSpPr>
          <p:cNvPr id="22" name="p_Jon_Kabat_Zinn__t1"/>
          <p:cNvSpPr txBox="1"/>
          <p:nvPr/>
        </p:nvSpPr>
        <p:spPr>
          <a:xfrm>
            <a:off x="109728" y="19785573"/>
            <a:ext cx="23539942" cy="587498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•Developed Attention Training inspired by Buddhist meditation.</a:t>
            </a:r>
          </a:p>
          <a:p>
            <a:pPr algn="l">
              <a:defRPr sz="4800"/>
            </a:pPr>
            <a:r>
              <a:rPr b="0" i="0"/>
              <a:t>•Created an eight-week anti-stress course.</a:t>
            </a:r>
          </a:p>
          <a:p>
            <a:pPr algn="l">
              <a:defRPr sz="4800"/>
            </a:pPr>
            <a:r>
              <a:rPr b="0" i="0"/>
              <a:t>•Focuses on meditative consciousness.</a:t>
            </a:r>
          </a:p>
          <a:p>
            <a:pPr algn="l">
              <a:defRPr sz="4800"/>
            </a:pPr>
            <a:r>
              <a:rPr b="0" i="0"/>
              <a:t>•Emphasizes seven attitudinal factors: non-judging, patience, a beginner's mind, trust, non-striving, acceptance, and letting go.</a:t>
            </a:r>
          </a:p>
        </p:txBody>
      </p:sp>
      <p:sp>
        <p:nvSpPr>
          <p:cNvPr id="23" name="p_Beginner_s_Mind__t0"/>
          <p:cNvSpPr txBox="1"/>
          <p:nvPr/>
        </p:nvSpPr>
        <p:spPr>
          <a:xfrm>
            <a:off x="23869126" y="18615141"/>
            <a:ext cx="1991234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Beginner's Mind</a:t>
            </a:r>
          </a:p>
        </p:txBody>
      </p:sp>
      <p:sp>
        <p:nvSpPr>
          <p:cNvPr id="24" name="p_Beginner_s_Mind__t1"/>
          <p:cNvSpPr txBox="1"/>
          <p:nvPr/>
        </p:nvSpPr>
        <p:spPr>
          <a:xfrm>
            <a:off x="23869126" y="19785573"/>
            <a:ext cx="19912345" cy="587498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•Encourages seeing the present moment with fresh eyes.</a:t>
            </a:r>
          </a:p>
          <a:p>
            <a:pPr algn="l">
              <a:defRPr sz="4800"/>
            </a:pPr>
            <a:r>
              <a:rPr b="0" i="0"/>
              <a:t>•Can be healing by focusing on the present.</a:t>
            </a:r>
          </a:p>
          <a:p>
            <a:pPr algn="l">
              <a:defRPr sz="4800"/>
            </a:pPr>
            <a:r>
              <a:rPr b="0" i="0"/>
              <a:t>•Intensive practice may erase the past.</a:t>
            </a:r>
          </a:p>
          <a:p>
            <a:pPr algn="l">
              <a:defRPr sz="4800"/>
            </a:pPr>
            <a:r>
              <a:rPr b="0" i="0"/>
              <a:t>•May lead to dismantling personal identity.</a:t>
            </a:r>
          </a:p>
          <a:p>
            <a:pPr algn="l">
              <a:defRPr sz="4800"/>
            </a:pPr>
            <a:r>
              <a:rPr b="0" i="0"/>
              <a:t>•Aligns with Buddhist concepts of self-dissolution.</a:t>
            </a:r>
          </a:p>
        </p:txBody>
      </p:sp>
      <p:sp>
        <p:nvSpPr>
          <p:cNvPr id="25" name="p_Breathing_Techniques__t0"/>
          <p:cNvSpPr txBox="1"/>
          <p:nvPr/>
        </p:nvSpPr>
        <p:spPr>
          <a:xfrm>
            <a:off x="109728" y="25880010"/>
            <a:ext cx="2213579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Breathing Techniques</a:t>
            </a:r>
          </a:p>
        </p:txBody>
      </p:sp>
      <p:sp>
        <p:nvSpPr>
          <p:cNvPr id="26" name="p_Breathing_Techniques__t1"/>
          <p:cNvSpPr txBox="1"/>
          <p:nvPr/>
        </p:nvSpPr>
        <p:spPr>
          <a:xfrm>
            <a:off x="109728" y="27050442"/>
            <a:ext cx="22135793" cy="575822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•Incorporates breathing exercises with a focus on prana breathing.</a:t>
            </a:r>
          </a:p>
          <a:p>
            <a:pPr algn="l">
              <a:defRPr sz="4800"/>
            </a:pPr>
            <a:r>
              <a:rPr b="0" i="0"/>
              <a:t>•Prana breathing is a technique derived from yoga.</a:t>
            </a:r>
          </a:p>
          <a:p>
            <a:pPr algn="l">
              <a:defRPr sz="4800"/>
            </a:pPr>
            <a:r>
              <a:rPr b="0" i="0"/>
              <a:t>•Believed to direct cosmic energy for healing purposes.</a:t>
            </a:r>
          </a:p>
          <a:p>
            <a:pPr algn="l">
              <a:defRPr sz="4800"/>
            </a:pPr>
            <a:r>
              <a:rPr b="0" i="0"/>
              <a:t>•Kabat-Zinn's approach integrates breathing with spiritual energizing.</a:t>
            </a:r>
          </a:p>
        </p:txBody>
      </p:sp>
      <p:sp>
        <p:nvSpPr>
          <p:cNvPr id="27" name="p_Healthy_Alternatives__t0"/>
          <p:cNvSpPr txBox="1"/>
          <p:nvPr/>
        </p:nvSpPr>
        <p:spPr>
          <a:xfrm>
            <a:off x="22464977" y="25880010"/>
            <a:ext cx="2131649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Healthy Alternatives</a:t>
            </a:r>
          </a:p>
        </p:txBody>
      </p:sp>
      <p:sp>
        <p:nvSpPr>
          <p:cNvPr id="28" name="p_Healthy_Alternatives__t1"/>
          <p:cNvSpPr txBox="1"/>
          <p:nvPr/>
        </p:nvSpPr>
        <p:spPr>
          <a:xfrm>
            <a:off x="22464977" y="27050442"/>
            <a:ext cx="21316494" cy="575822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•Focuses on physiological awareness within a biblical framework.</a:t>
            </a:r>
          </a:p>
          <a:p>
            <a:pPr algn="l">
              <a:defRPr sz="4800"/>
            </a:pPr>
            <a:r>
              <a:rPr b="0" i="0"/>
              <a:t>•Emphasizes integration of spirit, soul, and body.</a:t>
            </a:r>
          </a:p>
          <a:p>
            <a:pPr algn="l">
              <a:defRPr sz="4800"/>
            </a:pPr>
            <a:r>
              <a:rPr b="0" i="0"/>
              <a:t>•Encourages Christians to address bodily signals responsibly.</a:t>
            </a:r>
          </a:p>
          <a:p>
            <a:pPr algn="l">
              <a:defRPr sz="4800"/>
            </a:pPr>
            <a:r>
              <a:rPr b="0" i="0"/>
              <a:t>•Considers spiritual and psychological aspects.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