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Exponential_Growth"/>
          <p:cNvSpPr txBox="1"/>
          <p:nvPr/>
        </p:nvSpPr>
        <p:spPr>
          <a:xfrm>
            <a:off x="0" y="3291840"/>
            <a:ext cx="21847240" cy="860883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AI_s_Current_State"/>
          <p:cNvSpPr txBox="1"/>
          <p:nvPr/>
        </p:nvSpPr>
        <p:spPr>
          <a:xfrm>
            <a:off x="21847240" y="3291840"/>
            <a:ext cx="22043959" cy="860883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Intelligence_Defined"/>
          <p:cNvSpPr txBox="1"/>
          <p:nvPr/>
        </p:nvSpPr>
        <p:spPr>
          <a:xfrm>
            <a:off x="0" y="11900672"/>
            <a:ext cx="14442100" cy="1241991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Consciousness_Challenge"/>
          <p:cNvSpPr txBox="1"/>
          <p:nvPr/>
        </p:nvSpPr>
        <p:spPr>
          <a:xfrm>
            <a:off x="14442100" y="11900672"/>
            <a:ext cx="14597934" cy="1241991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AI_and_DNA"/>
          <p:cNvSpPr txBox="1"/>
          <p:nvPr/>
        </p:nvSpPr>
        <p:spPr>
          <a:xfrm>
            <a:off x="29040035" y="11900672"/>
            <a:ext cx="14851164" cy="1241991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AI_and_Antichrist"/>
          <p:cNvSpPr txBox="1"/>
          <p:nvPr/>
        </p:nvSpPr>
        <p:spPr>
          <a:xfrm>
            <a:off x="0" y="24320591"/>
            <a:ext cx="22888243" cy="859780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Consequences_and_Warnings"/>
          <p:cNvSpPr txBox="1"/>
          <p:nvPr/>
        </p:nvSpPr>
        <p:spPr>
          <a:xfrm>
            <a:off x="22888243" y="24320591"/>
            <a:ext cx="21002956" cy="859780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Artificial Intelligence (AI), a Curse or a Blessing?</a:t>
            </a:r>
          </a:p>
        </p:txBody>
      </p:sp>
      <p:sp>
        <p:nvSpPr>
          <p:cNvPr id="11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Ursula Moestapa</a:t>
            </a:r>
          </a:p>
        </p:txBody>
      </p:sp>
      <p:sp>
        <p:nvSpPr>
          <p:cNvPr id="12" name="p_Exponential_Growth__t0"/>
          <p:cNvSpPr txBox="1"/>
          <p:nvPr/>
        </p:nvSpPr>
        <p:spPr>
          <a:xfrm>
            <a:off x="109728" y="3401568"/>
            <a:ext cx="2162778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Exponential Growth</a:t>
            </a:r>
          </a:p>
        </p:txBody>
      </p:sp>
      <p:sp>
        <p:nvSpPr>
          <p:cNvPr id="13" name="p_Exponential_Growth__t1"/>
          <p:cNvSpPr txBox="1"/>
          <p:nvPr/>
        </p:nvSpPr>
        <p:spPr>
          <a:xfrm>
            <a:off x="109728" y="4572000"/>
            <a:ext cx="21627784" cy="721894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•Ray Kurzweil predicted brain uploading by 2020.</a:t>
            </a:r>
          </a:p>
          <a:p>
            <a:pPr algn="l">
              <a:defRPr sz="4800"/>
            </a:pPr>
            <a:r>
              <a:rPr b="0" i="0"/>
              <a:t>•Prediction based on exponential growth in complexity.</a:t>
            </a:r>
          </a:p>
          <a:p>
            <a:pPr algn="l">
              <a:defRPr sz="4800"/>
            </a:pPr>
            <a:r>
              <a:rPr b="0" i="0"/>
              <a:t>•Moore's law suggests processing power doubles over time.</a:t>
            </a:r>
          </a:p>
          <a:p>
            <a:pPr algn="l">
              <a:defRPr sz="4800"/>
            </a:pPr>
            <a:r>
              <a:rPr b="0" i="0"/>
              <a:t>•New technologies expected to overcome physical barriers.</a:t>
            </a:r>
          </a:p>
          <a:p>
            <a:pPr algn="l">
              <a:defRPr sz="4800"/>
            </a:pPr>
            <a:r>
              <a:rPr b="0" i="0"/>
              <a:t>•Future technological progress may surpass human comprehension.</a:t>
            </a:r>
          </a:p>
          <a:p>
            <a:pPr algn="l">
              <a:defRPr sz="4800"/>
            </a:pPr>
            <a:r>
              <a:rPr b="0" i="0"/>
              <a:t>•Singularity: machine intelligence surpasses human intelligence.</a:t>
            </a:r>
          </a:p>
        </p:txBody>
      </p:sp>
      <p:sp>
        <p:nvSpPr>
          <p:cNvPr id="14" name="p_AI_s_Current_State__t0"/>
          <p:cNvSpPr txBox="1"/>
          <p:nvPr/>
        </p:nvSpPr>
        <p:spPr>
          <a:xfrm>
            <a:off x="21956968" y="3401568"/>
            <a:ext cx="2182450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AI's Current State</a:t>
            </a:r>
          </a:p>
        </p:txBody>
      </p:sp>
      <p:sp>
        <p:nvSpPr>
          <p:cNvPr id="15" name="p_AI_s_Current_State__t1"/>
          <p:cNvSpPr txBox="1"/>
          <p:nvPr/>
        </p:nvSpPr>
        <p:spPr>
          <a:xfrm>
            <a:off x="21956968" y="4572000"/>
            <a:ext cx="21824503" cy="721894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•AI is in its early stages but shows great potential.</a:t>
            </a:r>
          </a:p>
          <a:p>
            <a:pPr algn="l">
              <a:defRPr sz="4800"/>
            </a:pPr>
            <a:r>
              <a:rPr b="0" i="0"/>
              <a:t>•IBM's Deep Blue defeated a human chess champion in 1997.</a:t>
            </a:r>
          </a:p>
          <a:p>
            <a:pPr algn="l">
              <a:defRPr sz="4800"/>
            </a:pPr>
            <a:r>
              <a:rPr b="0" i="0"/>
              <a:t>•AI can handle complex tasks like Space Shuttle maintenance scheduling.</a:t>
            </a:r>
          </a:p>
          <a:p>
            <a:pPr algn="l">
              <a:defRPr sz="4800"/>
            </a:pPr>
            <a:r>
              <a:rPr b="0" i="0"/>
              <a:t>•Predictions suggest AI will replace many jobs within 20 years.</a:t>
            </a:r>
          </a:p>
          <a:p>
            <a:pPr algn="l">
              <a:defRPr sz="4800"/>
            </a:pPr>
            <a:r>
              <a:rPr b="0" i="0"/>
              <a:t>•Advancements in voice recognition and heuristic computing aid professionals.</a:t>
            </a:r>
          </a:p>
          <a:p>
            <a:pPr algn="l">
              <a:defRPr sz="4800"/>
            </a:pPr>
            <a:r>
              <a:rPr b="0" i="0"/>
              <a:t>•Technology integration in infrastructure is expected to increase.</a:t>
            </a:r>
          </a:p>
          <a:p>
            <a:pPr algn="l">
              <a:defRPr sz="4800"/>
            </a:pPr>
            <a:r>
              <a:rPr b="0" i="0"/>
              <a:t>•Concerns about privacy and control are rising with AI's growth.</a:t>
            </a:r>
          </a:p>
        </p:txBody>
      </p:sp>
      <p:sp>
        <p:nvSpPr>
          <p:cNvPr id="16" name="p_Intelligence_Defined__t0"/>
          <p:cNvSpPr txBox="1"/>
          <p:nvPr/>
        </p:nvSpPr>
        <p:spPr>
          <a:xfrm>
            <a:off x="109728" y="12010400"/>
            <a:ext cx="1422264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Intelligence Defined</a:t>
            </a:r>
          </a:p>
        </p:txBody>
      </p:sp>
      <p:sp>
        <p:nvSpPr>
          <p:cNvPr id="17" name="p_Intelligence_Defined__t1"/>
          <p:cNvSpPr txBox="1"/>
          <p:nvPr/>
        </p:nvSpPr>
        <p:spPr>
          <a:xfrm>
            <a:off x="109728" y="13180832"/>
            <a:ext cx="14222644" cy="1103003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•Intelligence includes reasoning, problem-solving, and learning.</a:t>
            </a:r>
          </a:p>
          <a:p>
            <a:pPr algn="l">
              <a:defRPr sz="4800"/>
            </a:pPr>
            <a:r>
              <a:rPr b="0" i="0"/>
              <a:t>•Emotional, social, and creative intelligence are vital.</a:t>
            </a:r>
          </a:p>
          <a:p>
            <a:pPr algn="l">
              <a:defRPr sz="4800"/>
            </a:pPr>
            <a:r>
              <a:rPr b="0" i="0"/>
              <a:t>•The Turing Test evaluates computer conversation mimicry.</a:t>
            </a:r>
          </a:p>
          <a:p>
            <a:pPr algn="l">
              <a:defRPr sz="4800"/>
            </a:pPr>
            <a:r>
              <a:rPr b="0" i="0"/>
              <a:t>•AI in fiction is often depicted as a threat.</a:t>
            </a:r>
          </a:p>
        </p:txBody>
      </p:sp>
      <p:sp>
        <p:nvSpPr>
          <p:cNvPr id="18" name="p_Consciousness_Challenge__t0"/>
          <p:cNvSpPr txBox="1"/>
          <p:nvPr/>
        </p:nvSpPr>
        <p:spPr>
          <a:xfrm>
            <a:off x="14551828" y="12010400"/>
            <a:ext cx="1437847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Consciousness Challenge</a:t>
            </a:r>
          </a:p>
        </p:txBody>
      </p:sp>
      <p:sp>
        <p:nvSpPr>
          <p:cNvPr id="19" name="p_Consciousness_Challenge__t1"/>
          <p:cNvSpPr txBox="1"/>
          <p:nvPr/>
        </p:nvSpPr>
        <p:spPr>
          <a:xfrm>
            <a:off x="14551828" y="13180832"/>
            <a:ext cx="14378478" cy="1103003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•Creating conscious AI is a significant challenge.</a:t>
            </a:r>
          </a:p>
          <a:p>
            <a:pPr algn="l">
              <a:defRPr sz="4800"/>
            </a:pPr>
            <a:r>
              <a:rPr b="0" i="0"/>
              <a:t>•Consciousness involves self-awareness and learning from experiences.</a:t>
            </a:r>
          </a:p>
          <a:p>
            <a:pPr algn="l">
              <a:defRPr sz="4800"/>
            </a:pPr>
            <a:r>
              <a:rPr b="0" i="0"/>
              <a:t>•Current AI lacks self-consciousness.</a:t>
            </a:r>
          </a:p>
          <a:p>
            <a:pPr algn="l">
              <a:defRPr sz="4800"/>
            </a:pPr>
            <a:r>
              <a:rPr b="0" i="0"/>
              <a:t>•Human consciousness is often seen as divine.</a:t>
            </a:r>
          </a:p>
          <a:p>
            <a:pPr algn="l">
              <a:defRPr sz="4800"/>
            </a:pPr>
            <a:r>
              <a:rPr b="0" i="0"/>
              <a:t>•The mystery of consciousness remains unsolved.</a:t>
            </a:r>
          </a:p>
          <a:p>
            <a:pPr algn="l">
              <a:defRPr sz="4800"/>
            </a:pPr>
            <a:r>
              <a:rPr b="0" i="0"/>
              <a:t>•Some scientists believe consciousness could emerge in complex systems.</a:t>
            </a:r>
          </a:p>
          <a:p>
            <a:pPr algn="l">
              <a:defRPr sz="4800"/>
            </a:pPr>
            <a:r>
              <a:rPr b="0" i="0"/>
              <a:t>•Others are skeptical, viewing it as a matter of faith.</a:t>
            </a:r>
          </a:p>
          <a:p>
            <a:pPr algn="l">
              <a:defRPr sz="4800"/>
            </a:pPr>
            <a:r>
              <a:rPr b="0" i="0"/>
              <a:t>•The debate continues on AI achieving true consciousness.</a:t>
            </a:r>
          </a:p>
        </p:txBody>
      </p:sp>
      <p:sp>
        <p:nvSpPr>
          <p:cNvPr id="20" name="p_AI_and_DNA__t0"/>
          <p:cNvSpPr txBox="1"/>
          <p:nvPr/>
        </p:nvSpPr>
        <p:spPr>
          <a:xfrm>
            <a:off x="29149763" y="12010400"/>
            <a:ext cx="1463170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AI and DNA</a:t>
            </a:r>
          </a:p>
        </p:txBody>
      </p:sp>
      <p:sp>
        <p:nvSpPr>
          <p:cNvPr id="21" name="p_AI_and_DNA__t1"/>
          <p:cNvSpPr txBox="1"/>
          <p:nvPr/>
        </p:nvSpPr>
        <p:spPr>
          <a:xfrm>
            <a:off x="29149763" y="13180832"/>
            <a:ext cx="14631708" cy="1103003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•DNA manipulation advances AI development.</a:t>
            </a:r>
          </a:p>
          <a:p>
            <a:pPr algn="l">
              <a:defRPr sz="4800"/>
            </a:pPr>
            <a:r>
              <a:rPr b="0" i="0"/>
              <a:t>•Breakthroughs in genetics from DNA structure discovery.</a:t>
            </a:r>
          </a:p>
          <a:p>
            <a:pPr algn="l">
              <a:defRPr sz="4800"/>
            </a:pPr>
            <a:r>
              <a:rPr b="0" i="0"/>
              <a:t>•Brain functions recreated using DNA.</a:t>
            </a:r>
          </a:p>
          <a:p>
            <a:pPr algn="l">
              <a:defRPr sz="4800"/>
            </a:pPr>
            <a:r>
              <a:rPr b="0" i="0"/>
              <a:t>•Debate on intelligence arising from biology.</a:t>
            </a:r>
          </a:p>
        </p:txBody>
      </p:sp>
      <p:sp>
        <p:nvSpPr>
          <p:cNvPr id="22" name="p_AI_and_Antichrist__t0"/>
          <p:cNvSpPr txBox="1"/>
          <p:nvPr/>
        </p:nvSpPr>
        <p:spPr>
          <a:xfrm>
            <a:off x="109728" y="24430319"/>
            <a:ext cx="2266878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AI and Antichrist</a:t>
            </a:r>
          </a:p>
        </p:txBody>
      </p:sp>
      <p:sp>
        <p:nvSpPr>
          <p:cNvPr id="23" name="p_AI_and_Antichrist__t1"/>
          <p:cNvSpPr txBox="1"/>
          <p:nvPr/>
        </p:nvSpPr>
        <p:spPr>
          <a:xfrm>
            <a:off x="109728" y="25600751"/>
            <a:ext cx="22668787" cy="72079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•Theodore Kaczynski warned about AI's potential to dominate humanity.</a:t>
            </a:r>
          </a:p>
          <a:p>
            <a:pPr algn="l">
              <a:defRPr sz="4800"/>
            </a:pPr>
            <a:r>
              <a:rPr b="0" i="0"/>
              <a:t>•Advanced technology might empower an elite class.</a:t>
            </a:r>
          </a:p>
          <a:p>
            <a:pPr algn="l">
              <a:defRPr sz="4800"/>
            </a:pPr>
            <a:r>
              <a:rPr b="0" i="0"/>
              <a:t>•The 'Global Brain' concept suggests a networked intelligence.</a:t>
            </a:r>
          </a:p>
          <a:p>
            <a:pPr algn="l">
              <a:defRPr sz="4800"/>
            </a:pPr>
            <a:r>
              <a:rPr b="0" i="0"/>
              <a:t>•Linked to biblical prophecies of the antichrist.</a:t>
            </a:r>
          </a:p>
          <a:p>
            <a:pPr algn="l">
              <a:defRPr sz="4800"/>
            </a:pPr>
            <a:r>
              <a:rPr b="0" i="0"/>
              <a:t>•Christian perspective sees AI as a tool of the antichrist.</a:t>
            </a:r>
          </a:p>
        </p:txBody>
      </p:sp>
      <p:sp>
        <p:nvSpPr>
          <p:cNvPr id="24" name="p_Consequences_and_Warnings__t0"/>
          <p:cNvSpPr txBox="1"/>
          <p:nvPr/>
        </p:nvSpPr>
        <p:spPr>
          <a:xfrm>
            <a:off x="22997971" y="24430319"/>
            <a:ext cx="2078350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Consequences and Warnings</a:t>
            </a:r>
          </a:p>
        </p:txBody>
      </p:sp>
      <p:sp>
        <p:nvSpPr>
          <p:cNvPr id="25" name="p_Consequences_and_Warnings__t1"/>
          <p:cNvSpPr txBox="1"/>
          <p:nvPr/>
        </p:nvSpPr>
        <p:spPr>
          <a:xfrm>
            <a:off x="22997971" y="25600751"/>
            <a:ext cx="20783500" cy="72079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•AI's integration may lead to autonomy and identity crises.</a:t>
            </a:r>
          </a:p>
          <a:p>
            <a:pPr algn="l">
              <a:defRPr sz="4800"/>
            </a:pPr>
            <a:r>
              <a:rPr b="0" i="0"/>
              <a:t>•Biblical warnings about AI's use by the antichrist.</a:t>
            </a:r>
          </a:p>
          <a:p>
            <a:pPr algn="l">
              <a:defRPr sz="4800"/>
            </a:pPr>
            <a:r>
              <a:rPr b="0" i="0"/>
              <a:t>•AI's rise parallels biblical prophecies.</a:t>
            </a:r>
          </a:p>
          <a:p>
            <a:pPr algn="l">
              <a:defRPr sz="4800"/>
            </a:pPr>
            <a:r>
              <a:rPr b="0" i="0"/>
              <a:t>•Christian perspective emphasizes maintaining faith.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