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1029445" cy="1073306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Memory_Dynamics"/>
          <p:cNvSpPr txBox="1"/>
          <p:nvPr/>
        </p:nvSpPr>
        <p:spPr>
          <a:xfrm>
            <a:off x="0" y="14024907"/>
            <a:ext cx="21029445" cy="1104716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External_Causes"/>
          <p:cNvSpPr txBox="1"/>
          <p:nvPr/>
        </p:nvSpPr>
        <p:spPr>
          <a:xfrm>
            <a:off x="0" y="25072076"/>
            <a:ext cx="21029445" cy="784632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Internal_Causes"/>
          <p:cNvSpPr txBox="1"/>
          <p:nvPr/>
        </p:nvSpPr>
        <p:spPr>
          <a:xfrm>
            <a:off x="21029445" y="3291840"/>
            <a:ext cx="22861754" cy="7272495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Therapy_Risks"/>
          <p:cNvSpPr txBox="1"/>
          <p:nvPr/>
        </p:nvSpPr>
        <p:spPr>
          <a:xfrm>
            <a:off x="21029445" y="10564335"/>
            <a:ext cx="22861754" cy="730001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Biblical_Perspective"/>
          <p:cNvSpPr txBox="1"/>
          <p:nvPr/>
        </p:nvSpPr>
        <p:spPr>
          <a:xfrm>
            <a:off x="21029445" y="17864347"/>
            <a:ext cx="22861754" cy="768524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Conclusion"/>
          <p:cNvSpPr txBox="1"/>
          <p:nvPr/>
        </p:nvSpPr>
        <p:spPr>
          <a:xfrm>
            <a:off x="21029445" y="25549595"/>
            <a:ext cx="22861754" cy="7368804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Alleged memories of abuse</a:t>
            </a:r>
          </a:p>
        </p:txBody>
      </p:sp>
      <p:sp>
        <p:nvSpPr>
          <p:cNvPr id="11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¹Promise Foundation</a:t>
            </a:r>
          </a:p>
        </p:txBody>
      </p:sp>
      <p:sp>
        <p:nvSpPr>
          <p:cNvPr id="12" name="p_Introduction__t0"/>
          <p:cNvSpPr txBox="1"/>
          <p:nvPr/>
        </p:nvSpPr>
        <p:spPr>
          <a:xfrm>
            <a:off x="109728" y="3401568"/>
            <a:ext cx="2080998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3" name="p_Introduction__t1"/>
          <p:cNvSpPr txBox="1"/>
          <p:nvPr/>
        </p:nvSpPr>
        <p:spPr>
          <a:xfrm>
            <a:off x="109728" y="4572000"/>
            <a:ext cx="20809989" cy="934317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•Debate on the reliability of memory in cases of abuse and incest.</a:t>
            </a:r>
          </a:p>
          <a:p>
            <a:pPr algn="l">
              <a:defRPr sz="4800"/>
            </a:pPr>
            <a:r>
              <a:rPr b="0" i="0"/>
              <a:t>•Rediscovered memories often emerge during therapy sessions.</a:t>
            </a:r>
          </a:p>
          <a:p>
            <a:pPr algn="l">
              <a:defRPr sz="4800"/>
            </a:pPr>
            <a:r>
              <a:rPr b="0" i="0"/>
              <a:t>•Therapists are divided on the authenticity of these memories.</a:t>
            </a:r>
          </a:p>
          <a:p>
            <a:pPr algn="l">
              <a:defRPr sz="4800"/>
            </a:pPr>
            <a:r>
              <a:rPr b="0" i="0"/>
              <a:t>•Some believe in repression and recovery of traumatic memories.</a:t>
            </a:r>
          </a:p>
          <a:p>
            <a:pPr algn="l">
              <a:defRPr sz="4800"/>
            </a:pPr>
            <a:r>
              <a:rPr b="0" i="0"/>
              <a:t>•Others argue traumatic experiences are vividly remembered.</a:t>
            </a:r>
          </a:p>
          <a:p>
            <a:pPr algn="l">
              <a:defRPr sz="4800"/>
            </a:pPr>
            <a:r>
              <a:rPr b="0" i="0"/>
              <a:t>•Exploration of rediscovered memories from hypnosis and group therapy.</a:t>
            </a:r>
          </a:p>
          <a:p>
            <a:pPr algn="l">
              <a:defRPr sz="4800"/>
            </a:pPr>
            <a:r>
              <a:rPr b="0" i="0"/>
              <a:t>•Potential dangers associated with rediscovered memories.</a:t>
            </a:r>
          </a:p>
        </p:txBody>
      </p:sp>
      <p:sp>
        <p:nvSpPr>
          <p:cNvPr id="14" name="p_Memory_Dynamics__t0"/>
          <p:cNvSpPr txBox="1"/>
          <p:nvPr/>
        </p:nvSpPr>
        <p:spPr>
          <a:xfrm>
            <a:off x="109728" y="14134635"/>
            <a:ext cx="2080998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Memory Dynamics</a:t>
            </a:r>
          </a:p>
        </p:txBody>
      </p:sp>
      <p:sp>
        <p:nvSpPr>
          <p:cNvPr id="15" name="p_Memory_Dynamics__t1"/>
          <p:cNvSpPr txBox="1"/>
          <p:nvPr/>
        </p:nvSpPr>
        <p:spPr>
          <a:xfrm>
            <a:off x="109728" y="15305067"/>
            <a:ext cx="20809989" cy="965728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•Memories are stored in short-term and long-term memory.</a:t>
            </a:r>
          </a:p>
          <a:p>
            <a:pPr algn="l">
              <a:defRPr sz="4800"/>
            </a:pPr>
            <a:r>
              <a:rPr b="0" i="0"/>
              <a:t>•Fading memories lead to gaps filled with invented details.</a:t>
            </a:r>
          </a:p>
          <a:p>
            <a:pPr algn="l">
              <a:defRPr sz="4800"/>
            </a:pPr>
            <a:r>
              <a:rPr b="0" i="0"/>
              <a:t>•Suggestive questioning can create false memories.</a:t>
            </a:r>
          </a:p>
          <a:p>
            <a:pPr algn="l">
              <a:defRPr sz="4800"/>
            </a:pPr>
            <a:r>
              <a:rPr b="0" i="0"/>
              <a:t>•Confusing dreams with reality contributes to false memories.</a:t>
            </a:r>
          </a:p>
        </p:txBody>
      </p:sp>
      <p:sp>
        <p:nvSpPr>
          <p:cNvPr id="16" name="p_External_Causes__t0"/>
          <p:cNvSpPr txBox="1"/>
          <p:nvPr/>
        </p:nvSpPr>
        <p:spPr>
          <a:xfrm>
            <a:off x="109728" y="25181804"/>
            <a:ext cx="20809989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External Causes</a:t>
            </a:r>
          </a:p>
        </p:txBody>
      </p:sp>
      <p:sp>
        <p:nvSpPr>
          <p:cNvPr id="17" name="p_External_Causes__t1"/>
          <p:cNvSpPr txBox="1"/>
          <p:nvPr/>
        </p:nvSpPr>
        <p:spPr>
          <a:xfrm>
            <a:off x="109728" y="26352236"/>
            <a:ext cx="20809989" cy="645643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•False memories can be influenced by external factors.</a:t>
            </a:r>
          </a:p>
          <a:p>
            <a:pPr lvl="1" algn="l">
              <a:defRPr sz="4800"/>
            </a:pPr>
            <a:r>
              <a:rPr b="0" i="0"/>
              <a:t>◦The misinformation effect involves suggestive questions leading to false memories.</a:t>
            </a:r>
          </a:p>
          <a:p>
            <a:pPr lvl="1" algn="l">
              <a:defRPr sz="4800"/>
            </a:pPr>
            <a:r>
              <a:rPr b="0" i="0"/>
              <a:t>◦Techniques like 'lost in the mall' show how suggestion can create false beliefs.</a:t>
            </a:r>
          </a:p>
          <a:p>
            <a:pPr algn="l">
              <a:defRPr sz="4800"/>
            </a:pPr>
            <a:r>
              <a:rPr b="0" i="0"/>
              <a:t>•The power of suggestion plays a significant role in memory formation.</a:t>
            </a:r>
          </a:p>
        </p:txBody>
      </p:sp>
      <p:sp>
        <p:nvSpPr>
          <p:cNvPr id="18" name="p_Internal_Causes__t0"/>
          <p:cNvSpPr txBox="1"/>
          <p:nvPr/>
        </p:nvSpPr>
        <p:spPr>
          <a:xfrm>
            <a:off x="21139173" y="3401568"/>
            <a:ext cx="2264229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Internal Causes</a:t>
            </a:r>
          </a:p>
        </p:txBody>
      </p:sp>
      <p:sp>
        <p:nvSpPr>
          <p:cNvPr id="19" name="p_Internal_Causes__t1"/>
          <p:cNvSpPr txBox="1"/>
          <p:nvPr/>
        </p:nvSpPr>
        <p:spPr>
          <a:xfrm>
            <a:off x="21139173" y="4572000"/>
            <a:ext cx="22642298" cy="588260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•Difficulty distinguishing between dreams and reality can lead to false memories.</a:t>
            </a:r>
          </a:p>
          <a:p>
            <a:pPr algn="l">
              <a:defRPr sz="4800"/>
            </a:pPr>
            <a:r>
              <a:rPr b="0" i="0"/>
              <a:t>•Imagination and source monitoring errors contribute to memory inaccuracies.</a:t>
            </a:r>
          </a:p>
          <a:p>
            <a:pPr algn="l">
              <a:defRPr sz="4800"/>
            </a:pPr>
            <a:r>
              <a:rPr b="0" i="0"/>
              <a:t>•Suggestive questioning by therapists may inadvertently create alleged memories.</a:t>
            </a:r>
          </a:p>
          <a:p>
            <a:pPr algn="l">
              <a:defRPr sz="4800"/>
            </a:pPr>
            <a:r>
              <a:rPr b="0" i="0"/>
              <a:t>•False memories can have serious consequences for families.</a:t>
            </a:r>
          </a:p>
        </p:txBody>
      </p:sp>
      <p:sp>
        <p:nvSpPr>
          <p:cNvPr id="20" name="p_Therapy_Risks__t0"/>
          <p:cNvSpPr txBox="1"/>
          <p:nvPr/>
        </p:nvSpPr>
        <p:spPr>
          <a:xfrm>
            <a:off x="21139173" y="10674063"/>
            <a:ext cx="2264229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Therapy Risks</a:t>
            </a:r>
          </a:p>
        </p:txBody>
      </p:sp>
      <p:sp>
        <p:nvSpPr>
          <p:cNvPr id="21" name="p_Therapy_Risks__t1"/>
          <p:cNvSpPr txBox="1"/>
          <p:nvPr/>
        </p:nvSpPr>
        <p:spPr>
          <a:xfrm>
            <a:off x="21139173" y="11844495"/>
            <a:ext cx="22642298" cy="591012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•Hypnosis poses a high risk for creating false memories.</a:t>
            </a:r>
          </a:p>
          <a:p>
            <a:pPr algn="l">
              <a:defRPr sz="4800"/>
            </a:pPr>
            <a:r>
              <a:rPr b="0" i="0"/>
              <a:t>•Involves a trance state with high suggestibility.</a:t>
            </a:r>
          </a:p>
          <a:p>
            <a:pPr algn="l">
              <a:defRPr sz="4800"/>
            </a:pPr>
            <a:r>
              <a:rPr b="0" i="0"/>
              <a:t>•Techniques reduce critical awareness and manipulate will.</a:t>
            </a:r>
          </a:p>
          <a:p>
            <a:pPr algn="l">
              <a:defRPr sz="4800"/>
            </a:pPr>
            <a:r>
              <a:rPr b="0" i="0"/>
              <a:t>•Clients may accept suggested memories as real.</a:t>
            </a:r>
          </a:p>
        </p:txBody>
      </p:sp>
      <p:sp>
        <p:nvSpPr>
          <p:cNvPr id="22" name="p_Biblical_Perspective__t0"/>
          <p:cNvSpPr txBox="1"/>
          <p:nvPr/>
        </p:nvSpPr>
        <p:spPr>
          <a:xfrm>
            <a:off x="21139173" y="17974075"/>
            <a:ext cx="2264229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Biblical Perspective</a:t>
            </a:r>
          </a:p>
        </p:txBody>
      </p:sp>
      <p:sp>
        <p:nvSpPr>
          <p:cNvPr id="23" name="p_Biblical_Perspective__t1"/>
          <p:cNvSpPr txBox="1"/>
          <p:nvPr/>
        </p:nvSpPr>
        <p:spPr>
          <a:xfrm>
            <a:off x="21139173" y="19144507"/>
            <a:ext cx="22642298" cy="629536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•Guard one's heart and mind.</a:t>
            </a:r>
          </a:p>
          <a:p>
            <a:pPr algn="l">
              <a:defRPr sz="4800"/>
            </a:pPr>
            <a:r>
              <a:rPr b="0" i="0"/>
              <a:t>•Allow only divine influence.</a:t>
            </a:r>
          </a:p>
          <a:p>
            <a:pPr algn="l">
              <a:defRPr sz="4800"/>
            </a:pPr>
            <a:r>
              <a:rPr b="0" i="0"/>
              <a:t>•Warns against being mastered by anything else.</a:t>
            </a:r>
          </a:p>
          <a:p>
            <a:pPr algn="l">
              <a:defRPr sz="4800"/>
            </a:pPr>
            <a:r>
              <a:rPr b="0" i="0"/>
              <a:t>•Cautions against guided fantasy.</a:t>
            </a:r>
          </a:p>
        </p:txBody>
      </p:sp>
      <p:sp>
        <p:nvSpPr>
          <p:cNvPr id="24" name="p_Conclusion__t0"/>
          <p:cNvSpPr txBox="1"/>
          <p:nvPr/>
        </p:nvSpPr>
        <p:spPr>
          <a:xfrm>
            <a:off x="21139173" y="25659323"/>
            <a:ext cx="22642298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25" name="p_Conclusion__t1"/>
          <p:cNvSpPr txBox="1"/>
          <p:nvPr/>
        </p:nvSpPr>
        <p:spPr>
          <a:xfrm>
            <a:off x="21139173" y="26829755"/>
            <a:ext cx="22642298" cy="597891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•Repressed memory searches risk creating false memories.</a:t>
            </a:r>
          </a:p>
          <a:p>
            <a:pPr algn="l">
              <a:defRPr sz="4800"/>
            </a:pPr>
            <a:r>
              <a:rPr b="0" i="0"/>
              <a:t>•Counselors should avoid manipulation and suggestive questioning.</a:t>
            </a:r>
          </a:p>
          <a:p>
            <a:pPr algn="l">
              <a:defRPr sz="4800"/>
            </a:pPr>
            <a:r>
              <a:rPr b="0" i="0"/>
              <a:t>•Focus on current life issues rather than past exploration.</a:t>
            </a:r>
          </a:p>
          <a:p>
            <a:pPr algn="l">
              <a:defRPr sz="4800"/>
            </a:pPr>
            <a:r>
              <a:rPr b="0" i="0"/>
              <a:t>•Avoid altered states of consciousness during therapy.</a:t>
            </a:r>
          </a:p>
          <a:p>
            <a:pPr algn="l">
              <a:defRPr sz="4800"/>
            </a:pPr>
            <a:r>
              <a:rPr b="0" i="0"/>
              <a:t>•Adhere to biblical tests to mitigate risks.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