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43891200" cy="3291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var_Poster_Title_Author"/>
          <p:cNvSpPr txBox="1"/>
          <p:nvPr/>
        </p:nvSpPr>
        <p:spPr>
          <a:xfrm>
            <a:off x="0" y="0"/>
            <a:ext cx="43891200" cy="3291840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3" name="var_Genetic_Engineering"/>
          <p:cNvSpPr txBox="1"/>
          <p:nvPr/>
        </p:nvSpPr>
        <p:spPr>
          <a:xfrm>
            <a:off x="0" y="3291840"/>
            <a:ext cx="22624362" cy="7783161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4" name="var_Genetic_Screening"/>
          <p:cNvSpPr txBox="1"/>
          <p:nvPr/>
        </p:nvSpPr>
        <p:spPr>
          <a:xfrm>
            <a:off x="0" y="11075001"/>
            <a:ext cx="22624362" cy="7425157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5" name="var_Postmodern_Anthropology"/>
          <p:cNvSpPr txBox="1"/>
          <p:nvPr/>
        </p:nvSpPr>
        <p:spPr>
          <a:xfrm>
            <a:off x="0" y="18500159"/>
            <a:ext cx="22624362" cy="7079498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6" name="var_Human_Genome_Project"/>
          <p:cNvSpPr txBox="1"/>
          <p:nvPr/>
        </p:nvSpPr>
        <p:spPr>
          <a:xfrm>
            <a:off x="0" y="25579657"/>
            <a:ext cx="22624362" cy="7338742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7" name="var_Fascism_Eugenics"/>
          <p:cNvSpPr txBox="1"/>
          <p:nvPr/>
        </p:nvSpPr>
        <p:spPr>
          <a:xfrm>
            <a:off x="22624362" y="3291840"/>
            <a:ext cx="21266837" cy="7688999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8" name="var_Church_s_Challenge"/>
          <p:cNvSpPr txBox="1"/>
          <p:nvPr/>
        </p:nvSpPr>
        <p:spPr>
          <a:xfrm>
            <a:off x="22624362" y="10980839"/>
            <a:ext cx="21266837" cy="7570802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9" name="var_Framework_Objections"/>
          <p:cNvSpPr txBox="1"/>
          <p:nvPr/>
        </p:nvSpPr>
        <p:spPr>
          <a:xfrm>
            <a:off x="22624362" y="18551641"/>
            <a:ext cx="21266837" cy="7478871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0" name="var_Benefits_of_Engineering"/>
          <p:cNvSpPr txBox="1"/>
          <p:nvPr/>
        </p:nvSpPr>
        <p:spPr>
          <a:xfrm>
            <a:off x="22624362" y="26030513"/>
            <a:ext cx="21266837" cy="6887886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1" name="p_Poster_Title_Author__t0"/>
          <p:cNvSpPr txBox="1"/>
          <p:nvPr/>
        </p:nvSpPr>
        <p:spPr>
          <a:xfrm>
            <a:off x="109728" y="109728"/>
            <a:ext cx="43671744" cy="1365504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6000"/>
            </a:pPr>
            <a:r>
              <a:rPr b="1" i="0">
                <a:solidFill>
                  <a:srgbClr val="FFFFFF"/>
                </a:solidFill>
              </a:rPr>
              <a:t>Ethics regarding genetic engineering</a:t>
            </a:r>
          </a:p>
        </p:txBody>
      </p:sp>
      <p:sp>
        <p:nvSpPr>
          <p:cNvPr id="12" name="p_Poster_Title_Author__t1"/>
          <p:cNvSpPr txBox="1"/>
          <p:nvPr/>
        </p:nvSpPr>
        <p:spPr>
          <a:xfrm>
            <a:off x="109728" y="1475232"/>
            <a:ext cx="43671744" cy="1706879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Gerard Feller¹</a:t>
            </a:r>
          </a:p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¹Independent Researcher</a:t>
            </a:r>
          </a:p>
        </p:txBody>
      </p:sp>
      <p:sp>
        <p:nvSpPr>
          <p:cNvPr id="13" name="p_Genetic_Engineering__t0"/>
          <p:cNvSpPr txBox="1"/>
          <p:nvPr/>
        </p:nvSpPr>
        <p:spPr>
          <a:xfrm>
            <a:off x="109728" y="3401568"/>
            <a:ext cx="22404906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Genetic Engineering</a:t>
            </a:r>
          </a:p>
        </p:txBody>
      </p:sp>
      <p:sp>
        <p:nvSpPr>
          <p:cNvPr id="14" name="p_Genetic_Engineering__t1"/>
          <p:cNvSpPr txBox="1"/>
          <p:nvPr/>
        </p:nvSpPr>
        <p:spPr>
          <a:xfrm>
            <a:off x="109728" y="4572000"/>
            <a:ext cx="22404906" cy="6393273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•Involves direct modification of an organism's DNA.</a:t>
            </a:r>
          </a:p>
          <a:p>
            <a:pPr algn="l">
              <a:defRPr sz="4800"/>
            </a:pPr>
            <a:r>
              <a:rPr b="0" i="0"/>
              <a:t>•Techniques include gene isolation, modification, and transfer.</a:t>
            </a:r>
          </a:p>
          <a:p>
            <a:pPr algn="l">
              <a:defRPr sz="4800"/>
            </a:pPr>
            <a:r>
              <a:rPr b="0" i="0"/>
              <a:t>•Complex process with varying success rates.</a:t>
            </a:r>
          </a:p>
          <a:p>
            <a:pPr algn="l">
              <a:defRPr sz="4800"/>
            </a:pPr>
            <a:r>
              <a:rPr b="0" i="0"/>
              <a:t>•Marker genes used to identify successful modifications.</a:t>
            </a:r>
          </a:p>
          <a:p>
            <a:pPr algn="l">
              <a:defRPr sz="4800"/>
            </a:pPr>
            <a:r>
              <a:rPr b="0" i="0"/>
              <a:t>•Focus on ethical implications in human genetic manipulation.</a:t>
            </a:r>
          </a:p>
        </p:txBody>
      </p:sp>
      <p:sp>
        <p:nvSpPr>
          <p:cNvPr id="15" name="p_Genetic_Screening__t0"/>
          <p:cNvSpPr txBox="1"/>
          <p:nvPr/>
        </p:nvSpPr>
        <p:spPr>
          <a:xfrm>
            <a:off x="109728" y="11184729"/>
            <a:ext cx="22404906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Genetic Screening</a:t>
            </a:r>
          </a:p>
        </p:txBody>
      </p:sp>
      <p:sp>
        <p:nvSpPr>
          <p:cNvPr id="16" name="p_Genetic_Screening__t1"/>
          <p:cNvSpPr txBox="1"/>
          <p:nvPr/>
        </p:nvSpPr>
        <p:spPr>
          <a:xfrm>
            <a:off x="109728" y="12355161"/>
            <a:ext cx="22404906" cy="603526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•Prenatal genetic screening raises ethical concerns.</a:t>
            </a:r>
          </a:p>
          <a:p>
            <a:pPr algn="l">
              <a:defRPr sz="4800"/>
            </a:pPr>
            <a:r>
              <a:rPr b="0" i="0"/>
              <a:t>•In vitro fertilization enables genetic modifications.</a:t>
            </a:r>
          </a:p>
          <a:p>
            <a:pPr algn="l">
              <a:defRPr sz="4800"/>
            </a:pPr>
            <a:r>
              <a:rPr b="0" i="0"/>
              <a:t>•Potential for genetic discrimination exists.</a:t>
            </a:r>
          </a:p>
          <a:p>
            <a:pPr algn="l">
              <a:defRPr sz="4800"/>
            </a:pPr>
            <a:r>
              <a:rPr b="0" i="0"/>
              <a:t>•Pressure to eliminate undesirable traits is concerning.</a:t>
            </a:r>
          </a:p>
          <a:p>
            <a:pPr algn="l">
              <a:defRPr sz="4800"/>
            </a:pPr>
            <a:r>
              <a:rPr b="0" i="0"/>
              <a:t>•Ethical guidelines are needed for genetic screening.</a:t>
            </a:r>
          </a:p>
        </p:txBody>
      </p:sp>
      <p:sp>
        <p:nvSpPr>
          <p:cNvPr id="17" name="p_Postmodern_Anthropology__t0"/>
          <p:cNvSpPr txBox="1"/>
          <p:nvPr/>
        </p:nvSpPr>
        <p:spPr>
          <a:xfrm>
            <a:off x="109728" y="18609887"/>
            <a:ext cx="22404906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Postmodern Anthropology</a:t>
            </a:r>
          </a:p>
        </p:txBody>
      </p:sp>
      <p:sp>
        <p:nvSpPr>
          <p:cNvPr id="18" name="p_Postmodern_Anthropology__t1"/>
          <p:cNvSpPr txBox="1"/>
          <p:nvPr/>
        </p:nvSpPr>
        <p:spPr>
          <a:xfrm>
            <a:off x="109728" y="19780319"/>
            <a:ext cx="22404906" cy="568961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•Shift from biblical to modern and postmodern views in Western culture.</a:t>
            </a:r>
          </a:p>
          <a:p>
            <a:pPr algn="l">
              <a:defRPr sz="4800"/>
            </a:pPr>
            <a:r>
              <a:rPr b="0" i="0"/>
              <a:t>•Postmodernism denies objective values, viewing humans as cultural extensions.</a:t>
            </a:r>
          </a:p>
          <a:p>
            <a:pPr algn="l">
              <a:defRPr sz="4800"/>
            </a:pPr>
            <a:r>
              <a:rPr b="0" i="0"/>
              <a:t>•Challenges the intrinsic value of individuals.</a:t>
            </a:r>
          </a:p>
          <a:p>
            <a:pPr algn="l">
              <a:defRPr sz="4800"/>
            </a:pPr>
            <a:r>
              <a:rPr b="0" i="0"/>
              <a:t>•Raises concerns about erosion of human rights and dignity in genetic research.</a:t>
            </a:r>
          </a:p>
        </p:txBody>
      </p:sp>
      <p:sp>
        <p:nvSpPr>
          <p:cNvPr id="19" name="p_Human_Genome_Project__t0"/>
          <p:cNvSpPr txBox="1"/>
          <p:nvPr/>
        </p:nvSpPr>
        <p:spPr>
          <a:xfrm>
            <a:off x="109728" y="25689385"/>
            <a:ext cx="22404906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Human Genome Project</a:t>
            </a:r>
          </a:p>
        </p:txBody>
      </p:sp>
      <p:sp>
        <p:nvSpPr>
          <p:cNvPr id="20" name="p_Human_Genome_Project__t1"/>
          <p:cNvSpPr txBox="1"/>
          <p:nvPr/>
        </p:nvSpPr>
        <p:spPr>
          <a:xfrm>
            <a:off x="109728" y="26859817"/>
            <a:ext cx="22404906" cy="5948854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•Aimed to map all human genetic material.</a:t>
            </a:r>
          </a:p>
          <a:p>
            <a:pPr algn="l">
              <a:defRPr sz="4800"/>
            </a:pPr>
            <a:r>
              <a:rPr b="0" i="0"/>
              <a:t>•Revealed the complexity of DNA.</a:t>
            </a:r>
          </a:p>
          <a:p>
            <a:pPr algn="l">
              <a:defRPr sz="4800"/>
            </a:pPr>
            <a:r>
              <a:rPr b="0" i="0"/>
              <a:t>•Highlighted potential for genetic manipulation.</a:t>
            </a:r>
          </a:p>
          <a:p>
            <a:pPr algn="l">
              <a:defRPr sz="4800"/>
            </a:pPr>
            <a:r>
              <a:rPr b="0" i="0"/>
              <a:t>•Raised ethical concerns in genetic research.</a:t>
            </a:r>
          </a:p>
          <a:p>
            <a:pPr algn="l">
              <a:defRPr sz="4800"/>
            </a:pPr>
            <a:r>
              <a:rPr b="0" i="0"/>
              <a:t>•Emphasized that humans are more than their genetic code.</a:t>
            </a:r>
          </a:p>
          <a:p>
            <a:pPr algn="l">
              <a:defRPr sz="4800"/>
            </a:pPr>
            <a:r>
              <a:rPr b="0" i="0"/>
              <a:t>•Stressed the importance of maintaining ethical boundaries.</a:t>
            </a:r>
          </a:p>
        </p:txBody>
      </p:sp>
      <p:sp>
        <p:nvSpPr>
          <p:cNvPr id="21" name="p_Fascism_Eugenics__t0"/>
          <p:cNvSpPr txBox="1"/>
          <p:nvPr/>
        </p:nvSpPr>
        <p:spPr>
          <a:xfrm>
            <a:off x="22734090" y="3401568"/>
            <a:ext cx="21047381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Fascism &amp; Eugenics</a:t>
            </a:r>
          </a:p>
        </p:txBody>
      </p:sp>
      <p:sp>
        <p:nvSpPr>
          <p:cNvPr id="22" name="p_Fascism_Eugenics__t1"/>
          <p:cNvSpPr txBox="1"/>
          <p:nvPr/>
        </p:nvSpPr>
        <p:spPr>
          <a:xfrm>
            <a:off x="22734090" y="4572000"/>
            <a:ext cx="21047381" cy="629911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•Postmodernism denies objective values, leading to eugenics.</a:t>
            </a:r>
          </a:p>
          <a:p>
            <a:pPr algn="l">
              <a:defRPr sz="4800"/>
            </a:pPr>
            <a:r>
              <a:rPr b="0" i="0"/>
              <a:t>•Historical examples like Nazi eugenics show the dangers.</a:t>
            </a:r>
          </a:p>
          <a:p>
            <a:pPr algn="l">
              <a:defRPr sz="4800"/>
            </a:pPr>
            <a:r>
              <a:rPr b="0" i="0"/>
              <a:t>•Combining economic and social pressures with genetic manipulation is risky.</a:t>
            </a:r>
          </a:p>
          <a:p>
            <a:pPr algn="l">
              <a:defRPr sz="4800"/>
            </a:pPr>
            <a:r>
              <a:rPr b="0" i="0"/>
              <a:t>•Medicalization of behavior reduces humans to biological machines.</a:t>
            </a:r>
          </a:p>
          <a:p>
            <a:pPr algn="l">
              <a:defRPr sz="4800"/>
            </a:pPr>
            <a:r>
              <a:rPr b="0" i="0"/>
              <a:t>•Threatens individual dignity and ethical standards.</a:t>
            </a:r>
          </a:p>
        </p:txBody>
      </p:sp>
      <p:sp>
        <p:nvSpPr>
          <p:cNvPr id="23" name="p_Church_s_Challenge__t0"/>
          <p:cNvSpPr txBox="1"/>
          <p:nvPr/>
        </p:nvSpPr>
        <p:spPr>
          <a:xfrm>
            <a:off x="22734090" y="11090567"/>
            <a:ext cx="21047381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Church's Challenge</a:t>
            </a:r>
          </a:p>
        </p:txBody>
      </p:sp>
      <p:sp>
        <p:nvSpPr>
          <p:cNvPr id="24" name="p_Church_s_Challenge__t1"/>
          <p:cNvSpPr txBox="1"/>
          <p:nvPr/>
        </p:nvSpPr>
        <p:spPr>
          <a:xfrm>
            <a:off x="22734090" y="12260999"/>
            <a:ext cx="21047381" cy="6180914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•The church faces new challenges in human rights advocacy.</a:t>
            </a:r>
          </a:p>
          <a:p>
            <a:pPr algn="l">
              <a:defRPr sz="4800"/>
            </a:pPr>
            <a:r>
              <a:rPr b="0" i="0"/>
              <a:t>•Secular worldviews based on genetic determinism pose challenges.</a:t>
            </a:r>
          </a:p>
          <a:p>
            <a:pPr algn="l">
              <a:defRPr sz="4800"/>
            </a:pPr>
            <a:r>
              <a:rPr b="0" i="0"/>
              <a:t>•Christians need informed positions on genetic manipulation.</a:t>
            </a:r>
          </a:p>
          <a:p>
            <a:pPr algn="l">
              <a:defRPr sz="4800"/>
            </a:pPr>
            <a:r>
              <a:rPr b="0" i="0"/>
              <a:t>•Balance technological advances with ethical considerations.</a:t>
            </a:r>
          </a:p>
          <a:p>
            <a:pPr algn="l">
              <a:defRPr sz="4800"/>
            </a:pPr>
            <a:r>
              <a:rPr b="0" i="0"/>
              <a:t>•Faith in God and human dignity provide a foundation for addressing these challenges.</a:t>
            </a:r>
          </a:p>
        </p:txBody>
      </p:sp>
      <p:sp>
        <p:nvSpPr>
          <p:cNvPr id="25" name="p_Framework_Objections__t0"/>
          <p:cNvSpPr txBox="1"/>
          <p:nvPr/>
        </p:nvSpPr>
        <p:spPr>
          <a:xfrm>
            <a:off x="22734090" y="18661369"/>
            <a:ext cx="21047381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Framework &amp; Objections</a:t>
            </a:r>
          </a:p>
        </p:txBody>
      </p:sp>
      <p:sp>
        <p:nvSpPr>
          <p:cNvPr id="26" name="p_Framework_Objections__t1"/>
          <p:cNvSpPr txBox="1"/>
          <p:nvPr/>
        </p:nvSpPr>
        <p:spPr>
          <a:xfrm>
            <a:off x="22734090" y="19831801"/>
            <a:ext cx="21047381" cy="6088983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•Emphasizes the need for ethical boundaries in genetic engineering.</a:t>
            </a:r>
          </a:p>
          <a:p>
            <a:pPr algn="l">
              <a:defRPr sz="4800"/>
            </a:pPr>
            <a:r>
              <a:rPr b="0" i="0"/>
              <a:t>•Prohibits germ line engineering to protect future generations.</a:t>
            </a:r>
          </a:p>
          <a:p>
            <a:pPr algn="l">
              <a:defRPr sz="4800"/>
            </a:pPr>
            <a:r>
              <a:rPr b="0" i="0"/>
              <a:t>•Stresses the importance of protecting embryos.</a:t>
            </a:r>
          </a:p>
          <a:p>
            <a:pPr algn="l">
              <a:defRPr sz="4800"/>
            </a:pPr>
            <a:r>
              <a:rPr b="0" i="0"/>
              <a:t>•Avoids non-medical genetic modifications.</a:t>
            </a:r>
          </a:p>
          <a:p>
            <a:pPr algn="l">
              <a:defRPr sz="4800"/>
            </a:pPr>
            <a:r>
              <a:rPr b="0" i="0"/>
              <a:t>•Prevents discrimination based on genetic traits.</a:t>
            </a:r>
          </a:p>
          <a:p>
            <a:pPr algn="l">
              <a:defRPr sz="4800"/>
            </a:pPr>
            <a:r>
              <a:rPr b="0" i="0"/>
              <a:t>•Aligns genetic engineering with ethical principles and divine guidance.</a:t>
            </a:r>
          </a:p>
        </p:txBody>
      </p:sp>
      <p:sp>
        <p:nvSpPr>
          <p:cNvPr id="27" name="p_Benefits_of_Engineering__t0"/>
          <p:cNvSpPr txBox="1"/>
          <p:nvPr/>
        </p:nvSpPr>
        <p:spPr>
          <a:xfrm>
            <a:off x="22734090" y="26140241"/>
            <a:ext cx="21047381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Benefits of Engineering</a:t>
            </a:r>
          </a:p>
        </p:txBody>
      </p:sp>
      <p:sp>
        <p:nvSpPr>
          <p:cNvPr id="28" name="p_Benefits_of_Engineering__t1"/>
          <p:cNvSpPr txBox="1"/>
          <p:nvPr/>
        </p:nvSpPr>
        <p:spPr>
          <a:xfrm>
            <a:off x="22734090" y="27310673"/>
            <a:ext cx="21047381" cy="549799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•Potential to cure hereditary abnormalities.</a:t>
            </a:r>
          </a:p>
          <a:p>
            <a:pPr algn="l">
              <a:defRPr sz="4800"/>
            </a:pPr>
            <a:r>
              <a:rPr b="0" i="0"/>
              <a:t>•Improvement of antibiotics.</a:t>
            </a:r>
          </a:p>
          <a:p>
            <a:pPr algn="l">
              <a:defRPr sz="4800"/>
            </a:pPr>
            <a:r>
              <a:rPr b="0" i="0"/>
              <a:t>•Enhancement of disease resistance.</a:t>
            </a:r>
          </a:p>
          <a:p>
            <a:pPr algn="l">
              <a:defRPr sz="4800"/>
            </a:pPr>
            <a:r>
              <a:rPr b="0" i="0"/>
              <a:t>•Ethical considerations are crucial.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